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88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9906000" cy="6858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4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presProps" Target="presProp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mover o slide</a:t>
            </a: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2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27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27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27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BCDDEC6-651A-492B-8943-174043194FE8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7413" y="812800"/>
            <a:ext cx="5775325" cy="3998913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7040" cy="410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602" name="CustomShape 3"/>
          <p:cNvSpPr/>
          <p:nvPr/>
        </p:nvSpPr>
        <p:spPr>
          <a:xfrm>
            <a:off x="3884760" y="8685360"/>
            <a:ext cx="2962440" cy="44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555C60F-802F-4693-B306-B136A7930936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7413" y="812800"/>
            <a:ext cx="5775325" cy="3998913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7040" cy="41054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3884760" y="8685360"/>
            <a:ext cx="2962440" cy="44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4FDB615-0471-424C-9AAF-917188273BA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80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49880" cy="397692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7.º nível da estrutura de tópicos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49880" cy="397692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25673" y="4757760"/>
            <a:ext cx="2945015" cy="46021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Verdana"/>
                <a:ea typeface="DejaVu Sans"/>
              </a:rPr>
              <a:t>Aula: 22/10/2024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23440" y="5254560"/>
            <a:ext cx="3705480" cy="447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Verdana"/>
                <a:ea typeface="DejaVu Sans"/>
              </a:rPr>
              <a:t>Prof.: Ms. Paulo Barreto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295920" y="3365640"/>
            <a:ext cx="6991560" cy="126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4E2968"/>
                </a:solidFill>
                <a:latin typeface="Calibri"/>
                <a:ea typeface="DejaVu Sans"/>
              </a:rPr>
              <a:t>Gestão Clássica de Projetos de Software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0" y="6400800"/>
            <a:ext cx="6991560" cy="447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D0D0D"/>
                </a:solidFill>
                <a:latin typeface="Verdana"/>
                <a:ea typeface="DejaVu Sans"/>
              </a:rPr>
              <a:t>Curso: Engenharia da Computação</a:t>
            </a:r>
            <a:endParaRPr lang="pt-BR" sz="2000" b="0" strike="noStrike" spc="-1">
              <a:latin typeface="Arial"/>
            </a:endParaRPr>
          </a:p>
        </p:txBody>
      </p:sp>
      <p:pic>
        <p:nvPicPr>
          <p:cNvPr id="277" name="Picture 2" descr="Resultado de imagem para unisal edital"/>
          <p:cNvPicPr/>
          <p:nvPr/>
        </p:nvPicPr>
        <p:blipFill>
          <a:blip r:embed="rId3"/>
          <a:stretch/>
        </p:blipFill>
        <p:spPr>
          <a:xfrm>
            <a:off x="0" y="-33840"/>
            <a:ext cx="3071520" cy="1389240"/>
          </a:xfrm>
          <a:prstGeom prst="rect">
            <a:avLst/>
          </a:prstGeom>
          <a:ln w="0">
            <a:noFill/>
          </a:ln>
        </p:spPr>
      </p:pic>
      <p:sp>
        <p:nvSpPr>
          <p:cNvPr id="278" name="CustomShape 5"/>
          <p:cNvSpPr/>
          <p:nvPr/>
        </p:nvSpPr>
        <p:spPr>
          <a:xfrm>
            <a:off x="4800240" y="3276720"/>
            <a:ext cx="295560" cy="29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279" name="Picture 2" descr="O que é uma software house? - Blog"/>
          <p:cNvPicPr/>
          <p:nvPr/>
        </p:nvPicPr>
        <p:blipFill>
          <a:blip r:embed="rId4"/>
          <a:stretch/>
        </p:blipFill>
        <p:spPr>
          <a:xfrm>
            <a:off x="1540080" y="1480320"/>
            <a:ext cx="2458440" cy="1848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Elementos de um Projeto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464400" y="11430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000"/>
          </a:bodyPr>
          <a:lstStyle/>
          <a:p>
            <a:pPr marL="432000" indent="-322920">
              <a:lnSpc>
                <a:spcPct val="100000"/>
              </a:lnSpc>
              <a:spcBef>
                <a:spcPts val="74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0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Incerteza: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 Todos os projetos são planejados antes de serem executados e, portanto, carregam um elemento de risco; </a:t>
            </a:r>
            <a:endParaRPr lang="pt-BR" sz="3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4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000" b="1" strike="noStrike" spc="-1">
                <a:solidFill>
                  <a:srgbClr val="000000"/>
                </a:solidFill>
                <a:latin typeface="Arial"/>
                <a:ea typeface="DejaVu Sans"/>
              </a:rPr>
              <a:t>Natureza temporária: 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Os projetos têm um início e um fim definidos, assim uma concentração temporária de recursos é necessária para levar avante o empreendimento;</a:t>
            </a:r>
            <a:endParaRPr lang="pt-BR" sz="3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4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0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Ciclo de vida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: os recursos necessários para um projeto mudam durante o curso de seu ciclo de vida.</a:t>
            </a:r>
            <a:endParaRPr lang="pt-BR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DEFINIÇÃO DE PROJETO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Três elementos definem um projeto:</a:t>
            </a: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Seus objetivos: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o estado final que o gerenciamento do projeto pretende atingir;</a:t>
            </a: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Seu escopo: 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 exata faixa de responsabilidades assumida pelo gerenciamento do projeto;</a:t>
            </a: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Estratégia do projeto: 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como o gerenciamento do projeto vai atingir seus objetivos.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Projeto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464400" y="1213920"/>
            <a:ext cx="8914320" cy="452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000"/>
          </a:bodyPr>
          <a:lstStyle/>
          <a:p>
            <a:pPr marL="342720" indent="-34164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	O processo de planejamento visa 4 propósitos distintos:</a:t>
            </a:r>
            <a:endParaRPr lang="pt-BR" sz="32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Determinar o custo e a duração do projeto;</a:t>
            </a:r>
            <a:endParaRPr lang="pt-BR" sz="32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Determinar o nível de recursos que será necessário;</a:t>
            </a:r>
            <a:endParaRPr lang="pt-BR" sz="32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Ajudar a alocar trabalho e a monitorar o resultado;</a:t>
            </a:r>
            <a:endParaRPr lang="pt-BR" sz="32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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Ajudar a avaliar o impacto de qualquer mudança sobre o projeto.</a:t>
            </a:r>
            <a:endParaRPr lang="pt-BR" sz="32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endParaRPr lang="pt-BR" sz="32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 DE PRODUÇÃO PARA GRANDES PROJETOS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O PCP de processos de projetos busca seqüenciar as diferentes atividades dos projetos, de forma que cada uma delas, tenha seu início e conclusão encadeados com as demais atividades que estarão ocorrendo em seqüência e/ou paralelo com a mesma.</a:t>
            </a:r>
            <a:endParaRPr lang="pt-BR" sz="2400" b="0" strike="noStrike" spc="-1">
              <a:latin typeface="Arial"/>
            </a:endParaRPr>
          </a:p>
          <a:p>
            <a:pPr marL="342720" indent="-341640">
              <a:lnSpc>
                <a:spcPct val="80000"/>
              </a:lnSpc>
              <a:spcBef>
                <a:spcPts val="598"/>
              </a:spcBef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342720" indent="-341640">
              <a:lnSpc>
                <a:spcPct val="80000"/>
              </a:lnSpc>
              <a:spcBef>
                <a:spcPts val="598"/>
              </a:spcBef>
              <a:tabLst>
                <a:tab pos="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  As técnicas mais utilizadas para planejar, seqüenciar e acompanhar projetos são as técnicas PERT e CPM. 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Controle do Projeto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>
              <a:lnSpc>
                <a:spcPct val="100000"/>
              </a:lnSpc>
              <a:spcBef>
                <a:spcPts val="748"/>
              </a:spcBef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O processo de controle do projeto envolve três conjuntos de decisões:</a:t>
            </a:r>
            <a:endParaRPr lang="pt-BR" sz="30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48"/>
              </a:spcBef>
              <a:buClr>
                <a:srgbClr val="000000"/>
              </a:buClr>
              <a:buFont typeface="Wingdings" charset="2"/>
              <a:buChar char="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Como </a:t>
            </a:r>
            <a:r>
              <a:rPr lang="pt-BR" sz="30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monitorar 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o projeto para checar seu progresso;</a:t>
            </a:r>
            <a:endParaRPr lang="pt-BR" sz="30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48"/>
              </a:spcBef>
              <a:buClr>
                <a:srgbClr val="000000"/>
              </a:buClr>
              <a:buFont typeface="Wingdings" charset="2"/>
              <a:buChar char="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0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Como </a:t>
            </a:r>
            <a:r>
              <a:rPr lang="pt-BR" sz="30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avaliar o desempenho 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do projeto através da comparação das observações monitoradas com o planejado;</a:t>
            </a:r>
            <a:endParaRPr lang="pt-BR" sz="30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48"/>
              </a:spcBef>
              <a:buClr>
                <a:srgbClr val="000000"/>
              </a:buClr>
              <a:buFont typeface="Wingdings" charset="2"/>
              <a:buChar char="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0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Como </a:t>
            </a:r>
            <a:r>
              <a:rPr lang="pt-BR" sz="30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intervir </a:t>
            </a:r>
            <a:r>
              <a:rPr lang="pt-BR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no projeto para fazer as mudanças que o trarão de volta ao planejado.</a:t>
            </a:r>
            <a:endParaRPr lang="pt-BR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 DE PRODUÇÃO PARA GRANDES PROJETOS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>
              <a:lnSpc>
                <a:spcPct val="10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strike="noStrike" spc="-1">
                <a:solidFill>
                  <a:srgbClr val="CC0000"/>
                </a:solidFill>
                <a:latin typeface="Arial"/>
                <a:ea typeface="DejaVu Sans"/>
              </a:rPr>
              <a:t>PERT = Program Evaluation and Review Technique, ou </a:t>
            </a:r>
            <a:r>
              <a:rPr lang="pt-BR" sz="2000" b="1" i="1" strike="noStrike" spc="-1">
                <a:solidFill>
                  <a:srgbClr val="CC0000"/>
                </a:solidFill>
                <a:latin typeface="Arial"/>
                <a:ea typeface="DejaVu Sans"/>
              </a:rPr>
              <a:t>Técnica de Avaliação e Revisão de Programas</a:t>
            </a:r>
            <a:endParaRPr lang="pt-BR" sz="20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pt-BR" sz="2000" b="0" strike="noStrike" spc="-1">
                <a:solidFill>
                  <a:srgbClr val="CC0000"/>
                </a:solidFill>
                <a:latin typeface="Arial"/>
                <a:ea typeface="DejaVu Sans"/>
              </a:rPr>
              <a:t>	Foi desenvolvido em 1958, atualmente é usado em projetos cujas estimativas de tempo não podem ser previstas com certeza, obrigando ao uso de conceitos estatísticos.</a:t>
            </a:r>
            <a:endParaRPr lang="pt-BR" sz="20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499"/>
              </a:spcBef>
              <a:tabLst>
                <a:tab pos="0" algn="l"/>
              </a:tabLst>
            </a:pPr>
            <a:endParaRPr lang="pt-BR" sz="20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499"/>
              </a:spcBef>
              <a:buClr>
                <a:srgbClr val="CC0000"/>
              </a:buClr>
              <a:buFont typeface="Arial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000" b="1" strike="noStrike" spc="-1">
                <a:solidFill>
                  <a:srgbClr val="CC0000"/>
                </a:solidFill>
                <a:latin typeface="Arial"/>
                <a:ea typeface="DejaVu Sans"/>
              </a:rPr>
              <a:t>CPM = Critical Path Method, ou </a:t>
            </a:r>
            <a:r>
              <a:rPr lang="pt-BR" sz="2000" b="1" i="1" strike="noStrike" spc="-1">
                <a:solidFill>
                  <a:srgbClr val="CC0000"/>
                </a:solidFill>
                <a:latin typeface="Arial"/>
                <a:ea typeface="DejaVu Sans"/>
              </a:rPr>
              <a:t>Método do Caminho Crítico</a:t>
            </a:r>
            <a:endParaRPr lang="pt-BR" sz="20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pt-BR" sz="2000" b="1" i="1" strike="noStrike" spc="-1">
                <a:solidFill>
                  <a:srgbClr val="CC0000"/>
                </a:solidFill>
                <a:latin typeface="Arial"/>
                <a:ea typeface="DejaVu Sans"/>
              </a:rPr>
              <a:t>	Desenvolvido em 1957, é usado para projetos cujos tempos de operações podem ser conhecidos com certeza.</a:t>
            </a:r>
            <a:endParaRPr lang="pt-BR" sz="20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499"/>
              </a:spcBef>
              <a:tabLst>
                <a:tab pos="0" algn="l"/>
              </a:tabLst>
            </a:pPr>
            <a:endParaRPr lang="pt-BR" sz="20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pt-BR" sz="2000" b="1" i="1" strike="noStrike" spc="-1">
                <a:solidFill>
                  <a:srgbClr val="CC0000"/>
                </a:solidFill>
                <a:latin typeface="Arial"/>
                <a:ea typeface="DejaVu Sans"/>
              </a:rPr>
              <a:t>     Devido às soluções semelhantes encontradas pelas duas técnicas, atualmente são conhecidas, simplesmente, como técnica PERT/CPM.</a:t>
            </a: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 DE PRODUÇÃO PARA GRANDES PROJETOS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>
              <a:lnSpc>
                <a:spcPct val="100000"/>
              </a:lnSpc>
              <a:spcBef>
                <a:spcPts val="697"/>
              </a:spcBef>
              <a:tabLst>
                <a:tab pos="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Estas técnicas permitem:</a:t>
            </a:r>
            <a:endParaRPr lang="pt-BR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Visão gráfica das atividades que compõem o projeto;</a:t>
            </a:r>
            <a:endParaRPr lang="pt-BR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Estimativa de quanto tempo o projeto durará;</a:t>
            </a:r>
            <a:endParaRPr lang="pt-BR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Visão de quais atividades são críticas para o atendimento do prazo de conclusão do projeto;</a:t>
            </a:r>
            <a:endParaRPr lang="pt-BR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Visão de quanto tempo de folga dispomos nas atividades não-críticas, o qual pode ser negociado no sentido de reduzir a aplicação de recursos, e conseqüentemente custos.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Rede – Método do Caminho Crítico - CPM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 algn="just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	Vantagens: </a:t>
            </a:r>
            <a:endParaRPr lang="pt-BR" sz="32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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Eficiente para mostrar a sequência lógica com que as atividades ocorrem em projetos complexos; </a:t>
            </a:r>
            <a:endParaRPr lang="pt-BR" sz="32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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Trabalha com estimativas determinísticas de tempo;</a:t>
            </a:r>
            <a:endParaRPr lang="pt-BR" sz="32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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Identifica quais são as atividades particularmente importantes no projeto;</a:t>
            </a:r>
            <a:endParaRPr lang="pt-BR" sz="32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Rede – Método do Caminho Crítico - CPM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 algn="just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	Vantagens: </a:t>
            </a:r>
            <a:endParaRPr lang="pt-BR" sz="32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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Permite controlar datas de realização das atividades;</a:t>
            </a:r>
            <a:endParaRPr lang="pt-BR" sz="32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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Calcula a duração total do projeto.</a:t>
            </a:r>
            <a:endParaRPr lang="pt-BR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32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	Desvantagens:</a:t>
            </a:r>
            <a:endParaRPr lang="pt-BR" sz="32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Font typeface="Wingdings" charset="2"/>
              <a:buChar char="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Redes com muitas atividades ficam muito complicadas.</a:t>
            </a:r>
            <a:endParaRPr lang="pt-BR" sz="32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Rede – Método do Caminho Crítico - CPM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231480" y="1599840"/>
            <a:ext cx="9177840" cy="58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333" name="Group 3"/>
          <p:cNvGrpSpPr/>
          <p:nvPr/>
        </p:nvGrpSpPr>
        <p:grpSpPr>
          <a:xfrm>
            <a:off x="464400" y="2571840"/>
            <a:ext cx="8666640" cy="2070360"/>
            <a:chOff x="464400" y="2571840"/>
            <a:chExt cx="8666640" cy="2070360"/>
          </a:xfrm>
        </p:grpSpPr>
        <p:sp>
          <p:nvSpPr>
            <p:cNvPr id="334" name="CustomShape 4"/>
            <p:cNvSpPr/>
            <p:nvPr/>
          </p:nvSpPr>
          <p:spPr>
            <a:xfrm flipV="1">
              <a:off x="5030640" y="3616200"/>
              <a:ext cx="1801800" cy="738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miter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35" name="CustomShape 5"/>
            <p:cNvSpPr/>
            <p:nvPr/>
          </p:nvSpPr>
          <p:spPr>
            <a:xfrm>
              <a:off x="1082880" y="3786120"/>
              <a:ext cx="1315080" cy="1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miter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36" name="CustomShape 6"/>
            <p:cNvSpPr/>
            <p:nvPr/>
          </p:nvSpPr>
          <p:spPr>
            <a:xfrm flipV="1">
              <a:off x="2861640" y="2782800"/>
              <a:ext cx="1394640" cy="787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miter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37" name="CustomShape 7"/>
            <p:cNvSpPr/>
            <p:nvPr/>
          </p:nvSpPr>
          <p:spPr>
            <a:xfrm>
              <a:off x="2940840" y="3750480"/>
              <a:ext cx="1547280" cy="535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miter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38" name="CustomShape 8"/>
            <p:cNvSpPr/>
            <p:nvPr/>
          </p:nvSpPr>
          <p:spPr>
            <a:xfrm>
              <a:off x="4875840" y="2714040"/>
              <a:ext cx="1956600" cy="509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miter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39" name="CustomShape 9"/>
            <p:cNvSpPr/>
            <p:nvPr/>
          </p:nvSpPr>
          <p:spPr>
            <a:xfrm>
              <a:off x="7352280" y="3429000"/>
              <a:ext cx="1160280" cy="1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miter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40" name="CustomShape 10"/>
            <p:cNvSpPr/>
            <p:nvPr/>
          </p:nvSpPr>
          <p:spPr>
            <a:xfrm>
              <a:off x="464400" y="3571920"/>
              <a:ext cx="617760" cy="49896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492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41" name="CustomShape 11"/>
            <p:cNvSpPr/>
            <p:nvPr/>
          </p:nvSpPr>
          <p:spPr>
            <a:xfrm>
              <a:off x="2399400" y="3500280"/>
              <a:ext cx="540360" cy="49896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492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42" name="CustomShape 12"/>
            <p:cNvSpPr/>
            <p:nvPr/>
          </p:nvSpPr>
          <p:spPr>
            <a:xfrm>
              <a:off x="4256280" y="2571840"/>
              <a:ext cx="618120" cy="49896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492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3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43" name="CustomShape 13"/>
            <p:cNvSpPr/>
            <p:nvPr/>
          </p:nvSpPr>
          <p:spPr>
            <a:xfrm>
              <a:off x="4488840" y="4071960"/>
              <a:ext cx="540720" cy="5702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492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44" name="CustomShape 14"/>
            <p:cNvSpPr/>
            <p:nvPr/>
          </p:nvSpPr>
          <p:spPr>
            <a:xfrm>
              <a:off x="6733440" y="3143160"/>
              <a:ext cx="679680" cy="5558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492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5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45" name="CustomShape 15"/>
            <p:cNvSpPr/>
            <p:nvPr/>
          </p:nvSpPr>
          <p:spPr>
            <a:xfrm>
              <a:off x="8513280" y="3143160"/>
              <a:ext cx="617760" cy="49896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 anchor="ctr">
              <a:noAutofit/>
            </a:bodyPr>
            <a:lstStyle/>
            <a:p>
              <a:pPr marL="216000" indent="-214920" algn="ctr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6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46" name="CustomShape 16"/>
            <p:cNvSpPr/>
            <p:nvPr/>
          </p:nvSpPr>
          <p:spPr>
            <a:xfrm>
              <a:off x="1238040" y="3286080"/>
              <a:ext cx="100476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A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47" name="CustomShape 17"/>
            <p:cNvSpPr/>
            <p:nvPr/>
          </p:nvSpPr>
          <p:spPr>
            <a:xfrm>
              <a:off x="2631240" y="2643120"/>
              <a:ext cx="100476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        B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48" name="CustomShape 18"/>
            <p:cNvSpPr/>
            <p:nvPr/>
          </p:nvSpPr>
          <p:spPr>
            <a:xfrm>
              <a:off x="5804280" y="2571840"/>
              <a:ext cx="100476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C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49" name="CustomShape 19"/>
            <p:cNvSpPr/>
            <p:nvPr/>
          </p:nvSpPr>
          <p:spPr>
            <a:xfrm>
              <a:off x="3714840" y="3571920"/>
              <a:ext cx="100476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50" name="CustomShape 20"/>
            <p:cNvSpPr/>
            <p:nvPr/>
          </p:nvSpPr>
          <p:spPr>
            <a:xfrm>
              <a:off x="4952880" y="3571920"/>
              <a:ext cx="100476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pt-BR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        E</a:t>
              </a:r>
              <a:endParaRPr lang="pt-BR" sz="1800" b="0" strike="noStrike" spc="-1">
                <a:latin typeface="Arial"/>
              </a:endParaRPr>
            </a:p>
          </p:txBody>
        </p:sp>
      </p:grpSp>
      <p:sp>
        <p:nvSpPr>
          <p:cNvPr id="351" name="CustomShape 21"/>
          <p:cNvSpPr/>
          <p:nvPr/>
        </p:nvSpPr>
        <p:spPr>
          <a:xfrm>
            <a:off x="7429320" y="2928960"/>
            <a:ext cx="100512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F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Objetivos de Hoje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83600" y="1340640"/>
            <a:ext cx="9702360" cy="1064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2800" b="0" strike="noStrike" spc="-1">
                <a:solidFill>
                  <a:srgbClr val="000000"/>
                </a:solidFill>
                <a:latin typeface="Franklin Gothic Medium"/>
                <a:ea typeface="DejaVu Sans"/>
              </a:rPr>
              <a:t> UA6 – Gestão Clássica de Projetos de Software</a:t>
            </a:r>
            <a:endParaRPr lang="pt-BR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Rede – Método do Caminho Crítico - CPM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DCI = DATA MAIS CEDO DE INÍCIO</a:t>
            </a: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DCT = DATA MAIS CEDO DE TÉRMINO</a:t>
            </a: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DTI = DATA MAIS TARDE DE INÍCIO</a:t>
            </a: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DTT = DATA MAIS TARDE DE TÉRMINO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DCT = DCI + t </a:t>
            </a:r>
            <a:endParaRPr lang="pt-BR" sz="32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	onde:</a:t>
            </a:r>
            <a:endParaRPr lang="pt-BR" sz="32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 =  duração da atividade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Rede – Método do Caminho Crítico - CPM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Regra cálculo DCI</a:t>
            </a:r>
            <a:endParaRPr lang="pt-BR" sz="3200" b="0" strike="noStrike" spc="-1">
              <a:latin typeface="Arial"/>
            </a:endParaRPr>
          </a:p>
          <a:p>
            <a:pPr marL="342720" indent="-341640">
              <a:lnSpc>
                <a:spcPct val="10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	A data mais cedo de início (DCI) de uma atividade que deixa um determinado nó é igual a maior das datas mais cedo de término dentre todas as atividades que chegam ao nó.</a:t>
            </a: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Por convenção o início do projeto é a data zero.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2476440" y="500040"/>
            <a:ext cx="541656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ADMINISTRAÇÃO DE PROJETOS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61000" y="1643040"/>
            <a:ext cx="8124840" cy="64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Diagrama de rede: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358" name="Picture 4_1" descr="C:\Program Files\Microsoft Office\MEDIA\CAGCAT10\j0285360.wmf"/>
          <p:cNvPicPr/>
          <p:nvPr/>
        </p:nvPicPr>
        <p:blipFill>
          <a:blip r:embed="rId2"/>
          <a:stretch/>
        </p:blipFill>
        <p:spPr>
          <a:xfrm>
            <a:off x="7661520" y="928800"/>
            <a:ext cx="1882080" cy="2142000"/>
          </a:xfrm>
          <a:prstGeom prst="rect">
            <a:avLst/>
          </a:prstGeom>
          <a:ln w="0">
            <a:noFill/>
          </a:ln>
        </p:spPr>
      </p:pic>
      <p:grpSp>
        <p:nvGrpSpPr>
          <p:cNvPr id="359" name="Group 3"/>
          <p:cNvGrpSpPr/>
          <p:nvPr/>
        </p:nvGrpSpPr>
        <p:grpSpPr>
          <a:xfrm>
            <a:off x="1857240" y="2571840"/>
            <a:ext cx="1159560" cy="1070280"/>
            <a:chOff x="1857240" y="2571840"/>
            <a:chExt cx="1159560" cy="1070280"/>
          </a:xfrm>
        </p:grpSpPr>
        <p:sp>
          <p:nvSpPr>
            <p:cNvPr id="360" name="CustomShape 4"/>
            <p:cNvSpPr/>
            <p:nvPr/>
          </p:nvSpPr>
          <p:spPr>
            <a:xfrm>
              <a:off x="1857240" y="2571840"/>
              <a:ext cx="1159560" cy="107028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61" name="CustomShape 5"/>
            <p:cNvSpPr/>
            <p:nvPr/>
          </p:nvSpPr>
          <p:spPr>
            <a:xfrm>
              <a:off x="2166480" y="292896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362" name="Group 6"/>
          <p:cNvGrpSpPr/>
          <p:nvPr/>
        </p:nvGrpSpPr>
        <p:grpSpPr>
          <a:xfrm>
            <a:off x="5572080" y="2571840"/>
            <a:ext cx="1159560" cy="1070280"/>
            <a:chOff x="5572080" y="2571840"/>
            <a:chExt cx="1159560" cy="1070280"/>
          </a:xfrm>
        </p:grpSpPr>
        <p:sp>
          <p:nvSpPr>
            <p:cNvPr id="363" name="CustomShape 7"/>
            <p:cNvSpPr/>
            <p:nvPr/>
          </p:nvSpPr>
          <p:spPr>
            <a:xfrm>
              <a:off x="5572080" y="2571840"/>
              <a:ext cx="1159560" cy="107028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64" name="CustomShape 8"/>
            <p:cNvSpPr/>
            <p:nvPr/>
          </p:nvSpPr>
          <p:spPr>
            <a:xfrm>
              <a:off x="5881320" y="292896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365" name="Group 9"/>
          <p:cNvGrpSpPr/>
          <p:nvPr/>
        </p:nvGrpSpPr>
        <p:grpSpPr>
          <a:xfrm>
            <a:off x="3018240" y="2714760"/>
            <a:ext cx="2553480" cy="796320"/>
            <a:chOff x="3018240" y="2714760"/>
            <a:chExt cx="2553480" cy="796320"/>
          </a:xfrm>
        </p:grpSpPr>
        <p:sp>
          <p:nvSpPr>
            <p:cNvPr id="366" name="CustomShape 10"/>
            <p:cNvSpPr/>
            <p:nvPr/>
          </p:nvSpPr>
          <p:spPr>
            <a:xfrm>
              <a:off x="3018240" y="3107520"/>
              <a:ext cx="2553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67" name="CustomShape 11"/>
            <p:cNvSpPr/>
            <p:nvPr/>
          </p:nvSpPr>
          <p:spPr>
            <a:xfrm>
              <a:off x="3869640" y="2714760"/>
              <a:ext cx="8503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X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68" name="CustomShape 12"/>
            <p:cNvSpPr/>
            <p:nvPr/>
          </p:nvSpPr>
          <p:spPr>
            <a:xfrm>
              <a:off x="3869640" y="3143520"/>
              <a:ext cx="8503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</a:t>
              </a:r>
              <a:endParaRPr lang="pt-BR" sz="1800" b="0" strike="noStrike" spc="-1">
                <a:latin typeface="Arial"/>
              </a:endParaRPr>
            </a:p>
          </p:txBody>
        </p:sp>
      </p:grpSp>
      <p:sp>
        <p:nvSpPr>
          <p:cNvPr id="369" name="CustomShape 13"/>
          <p:cNvSpPr/>
          <p:nvPr/>
        </p:nvSpPr>
        <p:spPr>
          <a:xfrm>
            <a:off x="1779840" y="4357800"/>
            <a:ext cx="6886800" cy="91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Cada atividade é representada por uma única seta</a:t>
            </a:r>
            <a:endParaRPr lang="pt-B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 comprimento não é proporcional ao tempo da atividade</a:t>
            </a:r>
            <a:endParaRPr lang="pt-BR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 direção da seta indica a progressão no tempo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476440" y="500040"/>
            <a:ext cx="541656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ADMINISTRAÇÃO DE PROJETOS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1161000" y="1643040"/>
            <a:ext cx="8124840" cy="64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Diagrama de rede: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</p:txBody>
      </p:sp>
      <p:grpSp>
        <p:nvGrpSpPr>
          <p:cNvPr id="372" name="Group 3"/>
          <p:cNvGrpSpPr/>
          <p:nvPr/>
        </p:nvGrpSpPr>
        <p:grpSpPr>
          <a:xfrm>
            <a:off x="1779840" y="2071800"/>
            <a:ext cx="1159920" cy="1070280"/>
            <a:chOff x="1779840" y="2071800"/>
            <a:chExt cx="1159920" cy="1070280"/>
          </a:xfrm>
        </p:grpSpPr>
        <p:sp>
          <p:nvSpPr>
            <p:cNvPr id="373" name="CustomShape 4"/>
            <p:cNvSpPr/>
            <p:nvPr/>
          </p:nvSpPr>
          <p:spPr>
            <a:xfrm>
              <a:off x="1779840" y="2071800"/>
              <a:ext cx="1159920" cy="107028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74" name="CustomShape 5"/>
            <p:cNvSpPr/>
            <p:nvPr/>
          </p:nvSpPr>
          <p:spPr>
            <a:xfrm>
              <a:off x="2089440" y="242892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375" name="Group 6"/>
          <p:cNvGrpSpPr/>
          <p:nvPr/>
        </p:nvGrpSpPr>
        <p:grpSpPr>
          <a:xfrm>
            <a:off x="5494680" y="2928960"/>
            <a:ext cx="1159920" cy="1070640"/>
            <a:chOff x="5494680" y="2928960"/>
            <a:chExt cx="1159920" cy="1070640"/>
          </a:xfrm>
        </p:grpSpPr>
        <p:sp>
          <p:nvSpPr>
            <p:cNvPr id="376" name="CustomShape 7"/>
            <p:cNvSpPr/>
            <p:nvPr/>
          </p:nvSpPr>
          <p:spPr>
            <a:xfrm>
              <a:off x="5494680" y="292896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77" name="CustomShape 8"/>
            <p:cNvSpPr/>
            <p:nvPr/>
          </p:nvSpPr>
          <p:spPr>
            <a:xfrm>
              <a:off x="5804280" y="328608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3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378" name="Group 9"/>
          <p:cNvGrpSpPr/>
          <p:nvPr/>
        </p:nvGrpSpPr>
        <p:grpSpPr>
          <a:xfrm>
            <a:off x="2940840" y="2571840"/>
            <a:ext cx="2553120" cy="892440"/>
            <a:chOff x="2940840" y="2571840"/>
            <a:chExt cx="2553120" cy="892440"/>
          </a:xfrm>
        </p:grpSpPr>
        <p:sp>
          <p:nvSpPr>
            <p:cNvPr id="379" name="CustomShape 10"/>
            <p:cNvSpPr/>
            <p:nvPr/>
          </p:nvSpPr>
          <p:spPr>
            <a:xfrm>
              <a:off x="2940840" y="2607480"/>
              <a:ext cx="2553120" cy="856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80" name="CustomShape 11"/>
            <p:cNvSpPr/>
            <p:nvPr/>
          </p:nvSpPr>
          <p:spPr>
            <a:xfrm>
              <a:off x="3559680" y="2571840"/>
              <a:ext cx="849960" cy="641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X</a:t>
              </a:r>
              <a:endParaRPr lang="pt-BR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81" name="CustomShape 12"/>
            <p:cNvSpPr/>
            <p:nvPr/>
          </p:nvSpPr>
          <p:spPr>
            <a:xfrm>
              <a:off x="3559680" y="2929320"/>
              <a:ext cx="84996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</a:t>
              </a:r>
              <a:endParaRPr lang="pt-BR" sz="1800" b="0" strike="noStrike" spc="-1">
                <a:latin typeface="Arial"/>
              </a:endParaRPr>
            </a:p>
          </p:txBody>
        </p:sp>
      </p:grpSp>
      <p:sp>
        <p:nvSpPr>
          <p:cNvPr id="382" name="CustomShape 13"/>
          <p:cNvSpPr/>
          <p:nvPr/>
        </p:nvSpPr>
        <p:spPr>
          <a:xfrm>
            <a:off x="1625040" y="5857920"/>
            <a:ext cx="6886800" cy="64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Se uma atividade inicia em um nó, todas as anteriores precisam estar concluídas antes do início dessa</a:t>
            </a:r>
            <a:endParaRPr lang="pt-BR" sz="1800" b="0" strike="noStrike" spc="-1">
              <a:latin typeface="Arial"/>
            </a:endParaRPr>
          </a:p>
        </p:txBody>
      </p:sp>
      <p:grpSp>
        <p:nvGrpSpPr>
          <p:cNvPr id="383" name="Group 14"/>
          <p:cNvGrpSpPr/>
          <p:nvPr/>
        </p:nvGrpSpPr>
        <p:grpSpPr>
          <a:xfrm>
            <a:off x="1779840" y="4143240"/>
            <a:ext cx="1159920" cy="1070640"/>
            <a:chOff x="1779840" y="4143240"/>
            <a:chExt cx="1159920" cy="1070640"/>
          </a:xfrm>
        </p:grpSpPr>
        <p:sp>
          <p:nvSpPr>
            <p:cNvPr id="384" name="CustomShape 15"/>
            <p:cNvSpPr/>
            <p:nvPr/>
          </p:nvSpPr>
          <p:spPr>
            <a:xfrm>
              <a:off x="1779840" y="414324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85" name="CustomShape 16"/>
            <p:cNvSpPr/>
            <p:nvPr/>
          </p:nvSpPr>
          <p:spPr>
            <a:xfrm>
              <a:off x="2089440" y="450036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386" name="Group 17"/>
          <p:cNvGrpSpPr/>
          <p:nvPr/>
        </p:nvGrpSpPr>
        <p:grpSpPr>
          <a:xfrm>
            <a:off x="2756160" y="3692880"/>
            <a:ext cx="2783880" cy="1110240"/>
            <a:chOff x="2756160" y="3692880"/>
            <a:chExt cx="2783880" cy="1110240"/>
          </a:xfrm>
        </p:grpSpPr>
        <p:sp>
          <p:nvSpPr>
            <p:cNvPr id="387" name="CustomShape 18"/>
            <p:cNvSpPr/>
            <p:nvPr/>
          </p:nvSpPr>
          <p:spPr>
            <a:xfrm flipV="1">
              <a:off x="2756160" y="3709800"/>
              <a:ext cx="2783880" cy="1041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88" name="CustomShape 19"/>
            <p:cNvSpPr/>
            <p:nvPr/>
          </p:nvSpPr>
          <p:spPr>
            <a:xfrm rot="20272800">
              <a:off x="3565800" y="3865680"/>
              <a:ext cx="99000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Y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89" name="CustomShape 20"/>
            <p:cNvSpPr/>
            <p:nvPr/>
          </p:nvSpPr>
          <p:spPr>
            <a:xfrm rot="20272800">
              <a:off x="3741120" y="4262400"/>
              <a:ext cx="98964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t’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390" name="Group 21"/>
          <p:cNvGrpSpPr/>
          <p:nvPr/>
        </p:nvGrpSpPr>
        <p:grpSpPr>
          <a:xfrm>
            <a:off x="6732720" y="3071880"/>
            <a:ext cx="1315440" cy="796320"/>
            <a:chOff x="6732720" y="3071880"/>
            <a:chExt cx="1315440" cy="796320"/>
          </a:xfrm>
        </p:grpSpPr>
        <p:sp>
          <p:nvSpPr>
            <p:cNvPr id="391" name="CustomShape 22"/>
            <p:cNvSpPr/>
            <p:nvPr/>
          </p:nvSpPr>
          <p:spPr>
            <a:xfrm>
              <a:off x="6732720" y="3465720"/>
              <a:ext cx="1315440" cy="1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92" name="CustomShape 23"/>
            <p:cNvSpPr/>
            <p:nvPr/>
          </p:nvSpPr>
          <p:spPr>
            <a:xfrm>
              <a:off x="7171200" y="3071880"/>
              <a:ext cx="64404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Z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393" name="CustomShape 24"/>
            <p:cNvSpPr/>
            <p:nvPr/>
          </p:nvSpPr>
          <p:spPr>
            <a:xfrm>
              <a:off x="7274520" y="3500640"/>
              <a:ext cx="43740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t”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394" name="Group 25"/>
          <p:cNvGrpSpPr/>
          <p:nvPr/>
        </p:nvGrpSpPr>
        <p:grpSpPr>
          <a:xfrm>
            <a:off x="8125920" y="2857680"/>
            <a:ext cx="1159920" cy="1070280"/>
            <a:chOff x="8125920" y="2857680"/>
            <a:chExt cx="1159920" cy="1070280"/>
          </a:xfrm>
        </p:grpSpPr>
        <p:sp>
          <p:nvSpPr>
            <p:cNvPr id="395" name="CustomShape 26"/>
            <p:cNvSpPr/>
            <p:nvPr/>
          </p:nvSpPr>
          <p:spPr>
            <a:xfrm>
              <a:off x="8125920" y="2857680"/>
              <a:ext cx="1159920" cy="107028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396" name="CustomShape 27"/>
            <p:cNvSpPr/>
            <p:nvPr/>
          </p:nvSpPr>
          <p:spPr>
            <a:xfrm>
              <a:off x="8435520" y="321480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endParaRPr lang="pt-BR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476440" y="500040"/>
            <a:ext cx="541656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ADMINISTRAÇÃO DE PROJETOS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1161000" y="1643040"/>
            <a:ext cx="8124840" cy="64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Diagrama de rede: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</p:txBody>
      </p:sp>
      <p:grpSp>
        <p:nvGrpSpPr>
          <p:cNvPr id="399" name="Group 3"/>
          <p:cNvGrpSpPr/>
          <p:nvPr/>
        </p:nvGrpSpPr>
        <p:grpSpPr>
          <a:xfrm>
            <a:off x="1779840" y="2928960"/>
            <a:ext cx="1159920" cy="1070640"/>
            <a:chOff x="1779840" y="2928960"/>
            <a:chExt cx="1159920" cy="1070640"/>
          </a:xfrm>
        </p:grpSpPr>
        <p:sp>
          <p:nvSpPr>
            <p:cNvPr id="400" name="CustomShape 4"/>
            <p:cNvSpPr/>
            <p:nvPr/>
          </p:nvSpPr>
          <p:spPr>
            <a:xfrm>
              <a:off x="1779840" y="292896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01" name="CustomShape 5"/>
            <p:cNvSpPr/>
            <p:nvPr/>
          </p:nvSpPr>
          <p:spPr>
            <a:xfrm>
              <a:off x="2089440" y="328608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02" name="Group 6"/>
          <p:cNvGrpSpPr/>
          <p:nvPr/>
        </p:nvGrpSpPr>
        <p:grpSpPr>
          <a:xfrm>
            <a:off x="5029920" y="2928960"/>
            <a:ext cx="1159920" cy="1070640"/>
            <a:chOff x="5029920" y="2928960"/>
            <a:chExt cx="1159920" cy="1070640"/>
          </a:xfrm>
        </p:grpSpPr>
        <p:sp>
          <p:nvSpPr>
            <p:cNvPr id="403" name="CustomShape 7"/>
            <p:cNvSpPr/>
            <p:nvPr/>
          </p:nvSpPr>
          <p:spPr>
            <a:xfrm>
              <a:off x="5029920" y="292896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04" name="CustomShape 8"/>
            <p:cNvSpPr/>
            <p:nvPr/>
          </p:nvSpPr>
          <p:spPr>
            <a:xfrm>
              <a:off x="5339520" y="328608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05" name="Group 9"/>
          <p:cNvGrpSpPr/>
          <p:nvPr/>
        </p:nvGrpSpPr>
        <p:grpSpPr>
          <a:xfrm>
            <a:off x="2940840" y="3071880"/>
            <a:ext cx="2088360" cy="796320"/>
            <a:chOff x="2940840" y="3071880"/>
            <a:chExt cx="2088360" cy="796320"/>
          </a:xfrm>
        </p:grpSpPr>
        <p:sp>
          <p:nvSpPr>
            <p:cNvPr id="406" name="CustomShape 10"/>
            <p:cNvSpPr/>
            <p:nvPr/>
          </p:nvSpPr>
          <p:spPr>
            <a:xfrm>
              <a:off x="2940840" y="3465000"/>
              <a:ext cx="2088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07" name="CustomShape 11"/>
            <p:cNvSpPr/>
            <p:nvPr/>
          </p:nvSpPr>
          <p:spPr>
            <a:xfrm>
              <a:off x="3428280" y="3071880"/>
              <a:ext cx="66924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X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408" name="CustomShape 12"/>
            <p:cNvSpPr/>
            <p:nvPr/>
          </p:nvSpPr>
          <p:spPr>
            <a:xfrm>
              <a:off x="3428280" y="3500640"/>
              <a:ext cx="66924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</a:t>
              </a:r>
              <a:endParaRPr lang="pt-BR" sz="1800" b="0" strike="noStrike" spc="-1">
                <a:latin typeface="Arial"/>
              </a:endParaRPr>
            </a:p>
          </p:txBody>
        </p:sp>
      </p:grpSp>
      <p:sp>
        <p:nvSpPr>
          <p:cNvPr id="409" name="CustomShape 13"/>
          <p:cNvSpPr/>
          <p:nvPr/>
        </p:nvSpPr>
        <p:spPr>
          <a:xfrm>
            <a:off x="1779840" y="4714920"/>
            <a:ext cx="6886800" cy="64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Se uma atividade inicia em um nó, todas as anteriores precisam estar concluídas antes do início dessa</a:t>
            </a:r>
            <a:endParaRPr lang="pt-BR" sz="1800" b="0" strike="noStrike" spc="-1">
              <a:latin typeface="Arial"/>
            </a:endParaRPr>
          </a:p>
        </p:txBody>
      </p:sp>
      <p:grpSp>
        <p:nvGrpSpPr>
          <p:cNvPr id="410" name="Group 14"/>
          <p:cNvGrpSpPr/>
          <p:nvPr/>
        </p:nvGrpSpPr>
        <p:grpSpPr>
          <a:xfrm>
            <a:off x="7738920" y="1928880"/>
            <a:ext cx="1159560" cy="1070280"/>
            <a:chOff x="7738920" y="1928880"/>
            <a:chExt cx="1159560" cy="1070280"/>
          </a:xfrm>
        </p:grpSpPr>
        <p:sp>
          <p:nvSpPr>
            <p:cNvPr id="411" name="CustomShape 15"/>
            <p:cNvSpPr/>
            <p:nvPr/>
          </p:nvSpPr>
          <p:spPr>
            <a:xfrm>
              <a:off x="7738920" y="1928880"/>
              <a:ext cx="1159560" cy="107028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12" name="CustomShape 16"/>
            <p:cNvSpPr/>
            <p:nvPr/>
          </p:nvSpPr>
          <p:spPr>
            <a:xfrm>
              <a:off x="8048160" y="228600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3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13" name="Group 17"/>
          <p:cNvGrpSpPr/>
          <p:nvPr/>
        </p:nvGrpSpPr>
        <p:grpSpPr>
          <a:xfrm>
            <a:off x="6192720" y="2433960"/>
            <a:ext cx="1558440" cy="945360"/>
            <a:chOff x="6192720" y="2433960"/>
            <a:chExt cx="1558440" cy="945360"/>
          </a:xfrm>
        </p:grpSpPr>
        <p:sp>
          <p:nvSpPr>
            <p:cNvPr id="414" name="CustomShape 18"/>
            <p:cNvSpPr/>
            <p:nvPr/>
          </p:nvSpPr>
          <p:spPr>
            <a:xfrm flipV="1">
              <a:off x="6192720" y="2599200"/>
              <a:ext cx="1558440" cy="582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15" name="CustomShape 19"/>
            <p:cNvSpPr/>
            <p:nvPr/>
          </p:nvSpPr>
          <p:spPr>
            <a:xfrm rot="20272800">
              <a:off x="6604560" y="2524680"/>
              <a:ext cx="5533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Y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416" name="CustomShape 20"/>
            <p:cNvSpPr/>
            <p:nvPr/>
          </p:nvSpPr>
          <p:spPr>
            <a:xfrm rot="20272800">
              <a:off x="6779160" y="2921040"/>
              <a:ext cx="5533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t’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17" name="Group 21"/>
          <p:cNvGrpSpPr/>
          <p:nvPr/>
        </p:nvGrpSpPr>
        <p:grpSpPr>
          <a:xfrm>
            <a:off x="6190560" y="3286080"/>
            <a:ext cx="1624680" cy="796320"/>
            <a:chOff x="6190560" y="3286080"/>
            <a:chExt cx="1624680" cy="796320"/>
          </a:xfrm>
        </p:grpSpPr>
        <p:sp>
          <p:nvSpPr>
            <p:cNvPr id="418" name="CustomShape 22"/>
            <p:cNvSpPr/>
            <p:nvPr/>
          </p:nvSpPr>
          <p:spPr>
            <a:xfrm>
              <a:off x="6190560" y="3679920"/>
              <a:ext cx="1624680" cy="1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19" name="CustomShape 23"/>
            <p:cNvSpPr/>
            <p:nvPr/>
          </p:nvSpPr>
          <p:spPr>
            <a:xfrm>
              <a:off x="6732720" y="3286080"/>
              <a:ext cx="79560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Z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420" name="CustomShape 24"/>
            <p:cNvSpPr/>
            <p:nvPr/>
          </p:nvSpPr>
          <p:spPr>
            <a:xfrm>
              <a:off x="6860160" y="371484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t”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21" name="Group 25"/>
          <p:cNvGrpSpPr/>
          <p:nvPr/>
        </p:nvGrpSpPr>
        <p:grpSpPr>
          <a:xfrm>
            <a:off x="7816320" y="3143160"/>
            <a:ext cx="1159920" cy="1070640"/>
            <a:chOff x="7816320" y="3143160"/>
            <a:chExt cx="1159920" cy="1070640"/>
          </a:xfrm>
        </p:grpSpPr>
        <p:sp>
          <p:nvSpPr>
            <p:cNvPr id="422" name="CustomShape 26"/>
            <p:cNvSpPr/>
            <p:nvPr/>
          </p:nvSpPr>
          <p:spPr>
            <a:xfrm>
              <a:off x="7816320" y="314316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23" name="CustomShape 27"/>
            <p:cNvSpPr/>
            <p:nvPr/>
          </p:nvSpPr>
          <p:spPr>
            <a:xfrm>
              <a:off x="8125920" y="350028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endParaRPr lang="pt-BR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2476440" y="500040"/>
            <a:ext cx="541656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ADMINISTRAÇÃO DE PROJETOS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1161000" y="1643040"/>
            <a:ext cx="8124840" cy="64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Diagrama de rede: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</p:txBody>
      </p:sp>
      <p:grpSp>
        <p:nvGrpSpPr>
          <p:cNvPr id="426" name="Group 3"/>
          <p:cNvGrpSpPr/>
          <p:nvPr/>
        </p:nvGrpSpPr>
        <p:grpSpPr>
          <a:xfrm>
            <a:off x="1779840" y="2928960"/>
            <a:ext cx="1159920" cy="1070640"/>
            <a:chOff x="1779840" y="2928960"/>
            <a:chExt cx="1159920" cy="1070640"/>
          </a:xfrm>
        </p:grpSpPr>
        <p:sp>
          <p:nvSpPr>
            <p:cNvPr id="427" name="CustomShape 4"/>
            <p:cNvSpPr/>
            <p:nvPr/>
          </p:nvSpPr>
          <p:spPr>
            <a:xfrm>
              <a:off x="1779840" y="292896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28" name="CustomShape 5"/>
            <p:cNvSpPr/>
            <p:nvPr/>
          </p:nvSpPr>
          <p:spPr>
            <a:xfrm>
              <a:off x="2089440" y="328608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29" name="Group 6"/>
          <p:cNvGrpSpPr/>
          <p:nvPr/>
        </p:nvGrpSpPr>
        <p:grpSpPr>
          <a:xfrm>
            <a:off x="5029920" y="2928960"/>
            <a:ext cx="1159920" cy="1070640"/>
            <a:chOff x="5029920" y="2928960"/>
            <a:chExt cx="1159920" cy="1070640"/>
          </a:xfrm>
        </p:grpSpPr>
        <p:sp>
          <p:nvSpPr>
            <p:cNvPr id="430" name="CustomShape 7"/>
            <p:cNvSpPr/>
            <p:nvPr/>
          </p:nvSpPr>
          <p:spPr>
            <a:xfrm>
              <a:off x="5029920" y="292896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31" name="CustomShape 8"/>
            <p:cNvSpPr/>
            <p:nvPr/>
          </p:nvSpPr>
          <p:spPr>
            <a:xfrm>
              <a:off x="5339520" y="328608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32" name="Group 9"/>
          <p:cNvGrpSpPr/>
          <p:nvPr/>
        </p:nvGrpSpPr>
        <p:grpSpPr>
          <a:xfrm>
            <a:off x="2940840" y="3071880"/>
            <a:ext cx="2088360" cy="1010880"/>
            <a:chOff x="2940840" y="3071880"/>
            <a:chExt cx="2088360" cy="1010880"/>
          </a:xfrm>
        </p:grpSpPr>
        <p:sp>
          <p:nvSpPr>
            <p:cNvPr id="433" name="CustomShape 10"/>
            <p:cNvSpPr/>
            <p:nvPr/>
          </p:nvSpPr>
          <p:spPr>
            <a:xfrm>
              <a:off x="2940840" y="3465000"/>
              <a:ext cx="2088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34" name="CustomShape 11"/>
            <p:cNvSpPr/>
            <p:nvPr/>
          </p:nvSpPr>
          <p:spPr>
            <a:xfrm>
              <a:off x="3095280" y="3071880"/>
              <a:ext cx="66924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X</a:t>
              </a:r>
              <a:endParaRPr lang="pt-BR" sz="1800" b="0" strike="noStrike" spc="-1">
                <a:latin typeface="Arial"/>
              </a:endParaRPr>
            </a:p>
          </p:txBody>
        </p:sp>
        <p:sp>
          <p:nvSpPr>
            <p:cNvPr id="435" name="CustomShape 12"/>
            <p:cNvSpPr/>
            <p:nvPr/>
          </p:nvSpPr>
          <p:spPr>
            <a:xfrm>
              <a:off x="3018240" y="3715200"/>
              <a:ext cx="66924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Y</a:t>
              </a:r>
              <a:endParaRPr lang="pt-BR" sz="1800" b="0" strike="noStrike" spc="-1">
                <a:latin typeface="Arial"/>
              </a:endParaRPr>
            </a:p>
          </p:txBody>
        </p:sp>
      </p:grpSp>
      <p:sp>
        <p:nvSpPr>
          <p:cNvPr id="436" name="CustomShape 13"/>
          <p:cNvSpPr/>
          <p:nvPr/>
        </p:nvSpPr>
        <p:spPr>
          <a:xfrm>
            <a:off x="1779840" y="4714920"/>
            <a:ext cx="688680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Duas atividades não podem chegar e sair do mesmo nó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37" name="CustomShape 14"/>
          <p:cNvSpPr/>
          <p:nvPr/>
        </p:nvSpPr>
        <p:spPr>
          <a:xfrm flipV="1">
            <a:off x="2557800" y="3497760"/>
            <a:ext cx="2013840" cy="34344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rgbClr val="B6DCDF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2476440" y="500040"/>
            <a:ext cx="541656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ADMINISTRAÇÃO DE PROJETOS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1161000" y="1643040"/>
            <a:ext cx="8124840" cy="64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Diagrama de rede: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</p:txBody>
      </p:sp>
      <p:grpSp>
        <p:nvGrpSpPr>
          <p:cNvPr id="440" name="Group 3"/>
          <p:cNvGrpSpPr/>
          <p:nvPr/>
        </p:nvGrpSpPr>
        <p:grpSpPr>
          <a:xfrm>
            <a:off x="1779840" y="2928960"/>
            <a:ext cx="1159920" cy="1070640"/>
            <a:chOff x="1779840" y="2928960"/>
            <a:chExt cx="1159920" cy="1070640"/>
          </a:xfrm>
        </p:grpSpPr>
        <p:sp>
          <p:nvSpPr>
            <p:cNvPr id="441" name="CustomShape 4"/>
            <p:cNvSpPr/>
            <p:nvPr/>
          </p:nvSpPr>
          <p:spPr>
            <a:xfrm>
              <a:off x="1779840" y="292896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42" name="CustomShape 5"/>
            <p:cNvSpPr/>
            <p:nvPr/>
          </p:nvSpPr>
          <p:spPr>
            <a:xfrm>
              <a:off x="2089440" y="328608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43" name="Group 6"/>
          <p:cNvGrpSpPr/>
          <p:nvPr/>
        </p:nvGrpSpPr>
        <p:grpSpPr>
          <a:xfrm>
            <a:off x="5029920" y="2928960"/>
            <a:ext cx="1159920" cy="1070640"/>
            <a:chOff x="5029920" y="2928960"/>
            <a:chExt cx="1159920" cy="1070640"/>
          </a:xfrm>
        </p:grpSpPr>
        <p:sp>
          <p:nvSpPr>
            <p:cNvPr id="444" name="CustomShape 7"/>
            <p:cNvSpPr/>
            <p:nvPr/>
          </p:nvSpPr>
          <p:spPr>
            <a:xfrm>
              <a:off x="5029920" y="292896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45" name="CustomShape 8"/>
            <p:cNvSpPr/>
            <p:nvPr/>
          </p:nvSpPr>
          <p:spPr>
            <a:xfrm>
              <a:off x="5339520" y="328608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46" name="Group 9"/>
          <p:cNvGrpSpPr/>
          <p:nvPr/>
        </p:nvGrpSpPr>
        <p:grpSpPr>
          <a:xfrm>
            <a:off x="2940840" y="3071880"/>
            <a:ext cx="2088360" cy="393480"/>
            <a:chOff x="2940840" y="3071880"/>
            <a:chExt cx="2088360" cy="393480"/>
          </a:xfrm>
        </p:grpSpPr>
        <p:sp>
          <p:nvSpPr>
            <p:cNvPr id="447" name="CustomShape 10"/>
            <p:cNvSpPr/>
            <p:nvPr/>
          </p:nvSpPr>
          <p:spPr>
            <a:xfrm>
              <a:off x="2940840" y="3465000"/>
              <a:ext cx="2088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48" name="CustomShape 11"/>
            <p:cNvSpPr/>
            <p:nvPr/>
          </p:nvSpPr>
          <p:spPr>
            <a:xfrm>
              <a:off x="3637440" y="3071880"/>
              <a:ext cx="66924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X</a:t>
              </a:r>
              <a:endParaRPr lang="pt-BR" sz="1800" b="0" strike="noStrike" spc="-1">
                <a:latin typeface="Arial"/>
              </a:endParaRPr>
            </a:p>
          </p:txBody>
        </p:sp>
      </p:grpSp>
      <p:sp>
        <p:nvSpPr>
          <p:cNvPr id="449" name="CustomShape 12"/>
          <p:cNvSpPr/>
          <p:nvPr/>
        </p:nvSpPr>
        <p:spPr>
          <a:xfrm>
            <a:off x="1625040" y="6072120"/>
            <a:ext cx="688680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Arial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Atividade fantasma – J’</a:t>
            </a:r>
            <a:endParaRPr lang="pt-BR" sz="1800" b="0" strike="noStrike" spc="-1">
              <a:latin typeface="Arial"/>
            </a:endParaRPr>
          </a:p>
        </p:txBody>
      </p:sp>
      <p:grpSp>
        <p:nvGrpSpPr>
          <p:cNvPr id="450" name="Group 13"/>
          <p:cNvGrpSpPr/>
          <p:nvPr/>
        </p:nvGrpSpPr>
        <p:grpSpPr>
          <a:xfrm>
            <a:off x="5185080" y="4429080"/>
            <a:ext cx="1159920" cy="1070640"/>
            <a:chOff x="5185080" y="4429080"/>
            <a:chExt cx="1159920" cy="1070640"/>
          </a:xfrm>
        </p:grpSpPr>
        <p:sp>
          <p:nvSpPr>
            <p:cNvPr id="451" name="CustomShape 14"/>
            <p:cNvSpPr/>
            <p:nvPr/>
          </p:nvSpPr>
          <p:spPr>
            <a:xfrm>
              <a:off x="5185080" y="4429080"/>
              <a:ext cx="1159920" cy="10706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89A4A7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52" name="CustomShape 15"/>
            <p:cNvSpPr/>
            <p:nvPr/>
          </p:nvSpPr>
          <p:spPr>
            <a:xfrm>
              <a:off x="5494680" y="4786200"/>
              <a:ext cx="5407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3</a:t>
              </a:r>
              <a:endParaRPr lang="pt-BR" sz="1800" b="0" strike="noStrike" spc="-1">
                <a:latin typeface="Arial"/>
              </a:endParaRPr>
            </a:p>
          </p:txBody>
        </p:sp>
      </p:grpSp>
      <p:grpSp>
        <p:nvGrpSpPr>
          <p:cNvPr id="453" name="Group 16"/>
          <p:cNvGrpSpPr/>
          <p:nvPr/>
        </p:nvGrpSpPr>
        <p:grpSpPr>
          <a:xfrm>
            <a:off x="2783160" y="3706920"/>
            <a:ext cx="2508120" cy="972720"/>
            <a:chOff x="2783160" y="3706920"/>
            <a:chExt cx="2508120" cy="972720"/>
          </a:xfrm>
        </p:grpSpPr>
        <p:sp>
          <p:nvSpPr>
            <p:cNvPr id="454" name="CustomShape 17"/>
            <p:cNvSpPr/>
            <p:nvPr/>
          </p:nvSpPr>
          <p:spPr>
            <a:xfrm>
              <a:off x="2783160" y="3724200"/>
              <a:ext cx="2508120" cy="955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55" name="CustomShape 18"/>
            <p:cNvSpPr/>
            <p:nvPr/>
          </p:nvSpPr>
          <p:spPr>
            <a:xfrm rot="1343400">
              <a:off x="3697560" y="3856680"/>
              <a:ext cx="86076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Z</a:t>
              </a:r>
              <a:endParaRPr lang="pt-BR" sz="1800" b="0" strike="noStrike" spc="-1">
                <a:latin typeface="Arial"/>
              </a:endParaRPr>
            </a:p>
          </p:txBody>
        </p:sp>
      </p:grpSp>
      <p:sp>
        <p:nvSpPr>
          <p:cNvPr id="456" name="CustomShape 19"/>
          <p:cNvSpPr/>
          <p:nvPr/>
        </p:nvSpPr>
        <p:spPr>
          <a:xfrm flipH="1" flipV="1">
            <a:off x="5284440" y="3998880"/>
            <a:ext cx="35640" cy="428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B6DCDF"/>
            </a:solidFill>
            <a:prstDash val="sysDash"/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grpSp>
        <p:nvGrpSpPr>
          <p:cNvPr id="457" name="Group 20"/>
          <p:cNvGrpSpPr/>
          <p:nvPr/>
        </p:nvGrpSpPr>
        <p:grpSpPr>
          <a:xfrm>
            <a:off x="6191280" y="3071880"/>
            <a:ext cx="2089440" cy="394920"/>
            <a:chOff x="6191280" y="3071880"/>
            <a:chExt cx="2089440" cy="394920"/>
          </a:xfrm>
        </p:grpSpPr>
        <p:sp>
          <p:nvSpPr>
            <p:cNvPr id="458" name="CustomShape 21"/>
            <p:cNvSpPr/>
            <p:nvPr/>
          </p:nvSpPr>
          <p:spPr>
            <a:xfrm>
              <a:off x="6191280" y="3465720"/>
              <a:ext cx="2089440" cy="1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B6DCDF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459" name="CustomShape 22"/>
            <p:cNvSpPr/>
            <p:nvPr/>
          </p:nvSpPr>
          <p:spPr>
            <a:xfrm>
              <a:off x="6887880" y="3071880"/>
              <a:ext cx="695520" cy="367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J</a:t>
              </a:r>
              <a:endParaRPr lang="pt-BR" sz="1800" b="0" strike="noStrike" spc="-1">
                <a:latin typeface="Arial"/>
              </a:endParaRPr>
            </a:p>
          </p:txBody>
        </p:sp>
      </p:grpSp>
      <p:sp>
        <p:nvSpPr>
          <p:cNvPr id="460" name="CustomShape 23"/>
          <p:cNvSpPr/>
          <p:nvPr/>
        </p:nvSpPr>
        <p:spPr>
          <a:xfrm>
            <a:off x="5881320" y="4000680"/>
            <a:ext cx="69552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J’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7352280" y="6286680"/>
            <a:ext cx="2243160" cy="39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FONTE: Escrivão Filho et al, 1998 </a:t>
            </a:r>
            <a:br/>
            <a:endParaRPr lang="pt-BR" sz="1000" b="0" strike="noStrike" spc="-1">
              <a:latin typeface="Arial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1547640" y="1357200"/>
            <a:ext cx="7119000" cy="612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ESTIMATIVAS DE TEMPO:</a:t>
            </a: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Depois do diagrama de rede construído é preciso determinar o caminho crítico, calcular a duração do projeto e as folgas ;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 CPM o tempo é definido – estimativas bem corretas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 PERT existe imprecisão na duração, portanto são feitas normalmente 3 estimativas de tempo para cada atividade: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 marL="1257120" lvl="2" indent="-341640" algn="just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Estimativa OTIMISTA (a) = tempo mínimo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 marL="1257120" lvl="2" indent="-341640" algn="just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Estimativa MAIS PROVÁVEL (m) = tempo normal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 marL="1257120" lvl="2" indent="-341640" algn="just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Estimativa PESSIMISTA (b) = tempo máximo</a:t>
            </a: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2476440" y="500040"/>
            <a:ext cx="541620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ADMINISTRAÇÃO DE PROJETOS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464" name="Picture 2_1" descr="http://hcrhaga.sites.uol.com.br/Marcel_fig1.gif"/>
          <p:cNvPicPr/>
          <p:nvPr/>
        </p:nvPicPr>
        <p:blipFill>
          <a:blip r:embed="rId2"/>
          <a:stretch/>
        </p:blipFill>
        <p:spPr>
          <a:xfrm>
            <a:off x="7661520" y="5072040"/>
            <a:ext cx="1778760" cy="117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7352280" y="6286680"/>
            <a:ext cx="2243160" cy="39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FONTE: Escrivão Filho et al, 1998 </a:t>
            </a:r>
            <a:br/>
            <a:endParaRPr lang="pt-BR" sz="1000" b="0" strike="noStrike" spc="-1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1547640" y="1357200"/>
            <a:ext cx="7119000" cy="47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ESTIMATIVAS DE TEMPO:</a:t>
            </a: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Assumida a distribuição estatística beta, a duração de cada atividade é calculada por: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 marL="799920" indent="-341640" algn="just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 = 1/6 (a + 4m + b)</a:t>
            </a:r>
            <a:endParaRPr lang="pt-BR" sz="1800" b="0" strike="noStrike" spc="-1">
              <a:latin typeface="Arial"/>
            </a:endParaRPr>
          </a:p>
          <a:p>
            <a:pPr marL="7999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7999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 o desvio padrão é dado pela equação:</a:t>
            </a:r>
            <a:endParaRPr lang="pt-BR" sz="18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	  </a:t>
            </a:r>
            <a:r>
              <a:rPr lang="el-GR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σ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= (b – a) / 6</a:t>
            </a: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2476440" y="500040"/>
            <a:ext cx="541620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ADMINISTRAÇÃO DE PROJETOS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468" name="Picture 2_0" descr="http://hcrhaga.sites.uol.com.br/Marcel_fig1.gif"/>
          <p:cNvPicPr/>
          <p:nvPr/>
        </p:nvPicPr>
        <p:blipFill>
          <a:blip r:embed="rId2"/>
          <a:stretch/>
        </p:blipFill>
        <p:spPr>
          <a:xfrm>
            <a:off x="7661520" y="5072040"/>
            <a:ext cx="1778760" cy="117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407520" y="1546200"/>
            <a:ext cx="9156600" cy="57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470" name="CustomShape 2"/>
          <p:cNvSpPr/>
          <p:nvPr/>
        </p:nvSpPr>
        <p:spPr>
          <a:xfrm>
            <a:off x="5531040" y="1600200"/>
            <a:ext cx="4373640" cy="452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>
              <a:lnSpc>
                <a:spcPct val="100000"/>
              </a:lnSpc>
              <a:spcBef>
                <a:spcPts val="598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97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202320" y="837360"/>
            <a:ext cx="915660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16000" indent="-214560">
              <a:lnSpc>
                <a:spcPct val="12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Conjunto de técnicas utilizado para o planejamento e o controle de empreendimentos ou projetos</a:t>
            </a:r>
            <a:br/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lang="pt-BR" sz="3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Fatores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: prazo, custo e qualidade</a:t>
            </a:r>
            <a:br/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 Aplicado a produtos únicos e não </a:t>
            </a:r>
            <a:br/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repetitivos (ex.: navio)</a:t>
            </a:r>
            <a:br/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lang="pt-BR" sz="3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Métodos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: PERT e CPM</a:t>
            </a:r>
            <a:br/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lang="pt-BR" sz="32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Software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: MS Project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472" name="Imagem 471"/>
          <p:cNvPicPr/>
          <p:nvPr/>
        </p:nvPicPr>
        <p:blipFill>
          <a:blip r:embed="rId2"/>
          <a:stretch/>
        </p:blipFill>
        <p:spPr>
          <a:xfrm>
            <a:off x="6536520" y="3192480"/>
            <a:ext cx="3027240" cy="2932200"/>
          </a:xfrm>
          <a:prstGeom prst="rect">
            <a:avLst/>
          </a:prstGeom>
          <a:ln w="0">
            <a:noFill/>
          </a:ln>
        </p:spPr>
      </p:pic>
      <p:sp>
        <p:nvSpPr>
          <p:cNvPr id="473" name="CustomShape 4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 DE PRODUÇÃO PARA GRANDES PROJETOS.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>
              <a:lnSpc>
                <a:spcPct val="100000"/>
              </a:lnSpc>
              <a:spcBef>
                <a:spcPts val="275"/>
              </a:spcBef>
              <a:tabLst>
                <a:tab pos="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“...Cada projeto é um produto único, não havendo rigorosamente falando, um fluxo do produto. Nesse caso, tem-se uma seqüência de tarefas ao longo do tempo, geralmente de longa duração, com pouca ou nenhuma repetitividade. Uma característica marcante dos projetos é seu alto custo e a dificuldade gerencial no planejamento e controle. Exemplos de projetos incluem a produção de navios, aviões e grandes estruturas.”</a:t>
            </a:r>
            <a:r>
              <a:rPr lang="pt-BR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  (MOREIRA, pag. 11, 2008)</a:t>
            </a:r>
            <a:endParaRPr lang="pt-BR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360000" y="900000"/>
            <a:ext cx="891396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0" strike="noStrike" spc="-1">
                <a:solidFill>
                  <a:srgbClr val="FF9900"/>
                </a:solidFill>
                <a:latin typeface="Arial"/>
                <a:ea typeface="DejaVu Sans"/>
              </a:rPr>
              <a:t>Representação de um projeto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495000" y="2108160"/>
            <a:ext cx="8913960" cy="452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Conjunto de atividades independentes</a:t>
            </a:r>
            <a:endParaRPr lang="pt-BR" sz="32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Logicamente ligadas</a:t>
            </a:r>
            <a:endParaRPr lang="pt-BR" sz="32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Pode ser representado por meio de uma rede 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3200" b="0" strike="noStrike" spc="-1">
              <a:latin typeface="Arial"/>
            </a:endParaRPr>
          </a:p>
        </p:txBody>
      </p:sp>
      <p:pic>
        <p:nvPicPr>
          <p:cNvPr id="476" name="Imagem 475"/>
          <p:cNvPicPr/>
          <p:nvPr/>
        </p:nvPicPr>
        <p:blipFill>
          <a:blip r:embed="rId2"/>
          <a:stretch/>
        </p:blipFill>
        <p:spPr>
          <a:xfrm>
            <a:off x="1280880" y="3833640"/>
            <a:ext cx="6962040" cy="2570400"/>
          </a:xfrm>
          <a:prstGeom prst="rect">
            <a:avLst/>
          </a:prstGeom>
          <a:ln w="0">
            <a:noFill/>
          </a:ln>
        </p:spPr>
      </p:pic>
      <p:sp>
        <p:nvSpPr>
          <p:cNvPr id="477" name="CustomShape 3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742680" y="1981080"/>
            <a:ext cx="8418600" cy="411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342720" indent="-341280">
              <a:lnSpc>
                <a:spcPct val="100000"/>
              </a:lnSpc>
              <a:spcBef>
                <a:spcPts val="799"/>
              </a:spcBef>
              <a:buClr>
                <a:srgbClr val="FF9900"/>
              </a:buClr>
              <a:buFont typeface="Times New Roman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u="sng" strike="noStrike" spc="-1">
                <a:solidFill>
                  <a:srgbClr val="FF9900"/>
                </a:solidFill>
                <a:uFillTx/>
                <a:latin typeface="Arial"/>
                <a:ea typeface="DejaVu Sans"/>
              </a:rPr>
              <a:t>Objetivo</a:t>
            </a:r>
            <a:r>
              <a:rPr lang="pt-BR" sz="3200" b="0" strike="noStrike" spc="-1">
                <a:solidFill>
                  <a:srgbClr val="FF9900"/>
                </a:solidFill>
                <a:latin typeface="Arial"/>
                <a:ea typeface="DejaVu Sans"/>
              </a:rPr>
              <a:t>:</a:t>
            </a:r>
            <a:endParaRPr lang="pt-BR" sz="32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FF9900"/>
                </a:solidFill>
                <a:latin typeface="Arial"/>
                <a:ea typeface="DejaVu Sans"/>
              </a:rPr>
              <a:t>Atribuir uma duração a cada atividade</a:t>
            </a:r>
            <a:endParaRPr lang="pt-BR" sz="28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FF9900"/>
                </a:solidFill>
                <a:latin typeface="Arial"/>
                <a:ea typeface="DejaVu Sans"/>
              </a:rPr>
              <a:t>Determinar em quanto tempo é possível se completar o projeto</a:t>
            </a:r>
            <a:endParaRPr lang="pt-BR" sz="28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FF9900"/>
                </a:solidFill>
                <a:latin typeface="Arial"/>
                <a:ea typeface="DejaVu Sans"/>
              </a:rPr>
              <a:t>Para cada atividade, designar tipo de recurso, quantidade e custo</a:t>
            </a:r>
            <a:endParaRPr lang="pt-BR" sz="28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FF9900"/>
                </a:solidFill>
                <a:latin typeface="Arial"/>
                <a:ea typeface="DejaVu Sans"/>
              </a:rPr>
              <a:t>Resultado: estimativa de custo e de quantidade de recursos em cada unidade de tempo 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0" y="2309400"/>
            <a:ext cx="4869000" cy="378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 fontScale="86000"/>
          </a:bodyPr>
          <a:lstStyle/>
          <a:p>
            <a:pPr>
              <a:lnSpc>
                <a:spcPct val="100000"/>
              </a:lnSpc>
              <a:spcBef>
                <a:spcPts val="697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18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definir o que é o projeto, início e término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dividir o projeto em atividades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identificar a lógica de seqüência entre as atividades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montar a rede do projeto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determinar a duração de cada atividade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581040" y="900000"/>
            <a:ext cx="841860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0" strike="noStrike" spc="-1">
                <a:solidFill>
                  <a:srgbClr val="3333CC"/>
                </a:solidFill>
                <a:latin typeface="Arial"/>
                <a:ea typeface="DejaVu Sans"/>
              </a:rPr>
              <a:t>Fases para a elaboração da rede do projeto: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5035320" y="2822040"/>
            <a:ext cx="4125960" cy="327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 fontScale="81000"/>
          </a:bodyPr>
          <a:lstStyle/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Determinar o tipo e a quantidade de recursos para cada atividade;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determinar o custo de cada recurso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determinar o caminho crítico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elaborar o cronograma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742680" y="988560"/>
            <a:ext cx="841860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0" strike="noStrike" spc="-1">
                <a:solidFill>
                  <a:srgbClr val="FF9900"/>
                </a:solidFill>
                <a:latin typeface="Arial"/>
                <a:ea typeface="DejaVu Sans"/>
              </a:rPr>
              <a:t>PERT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742680" y="2169720"/>
            <a:ext cx="8418600" cy="392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Program Evaluation and Review Technique</a:t>
            </a:r>
            <a:endParaRPr lang="pt-BR" sz="32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Durações distintas para cada atividade:</a:t>
            </a:r>
            <a:endParaRPr lang="pt-BR" sz="32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duração otimista: A</a:t>
            </a:r>
            <a:endParaRPr lang="pt-BR" sz="28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duração mais provável: M</a:t>
            </a:r>
            <a:endParaRPr lang="pt-BR" sz="28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duração pessimista: B</a:t>
            </a:r>
            <a:endParaRPr lang="pt-BR" sz="28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DURAÇÃO MÉDIA 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5618520" y="4691160"/>
            <a:ext cx="3859200" cy="116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99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T =   (A + 4 x M + B)</a:t>
            </a:r>
            <a:endParaRPr lang="pt-BR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        6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487" name="Line 4"/>
          <p:cNvSpPr/>
          <p:nvPr/>
        </p:nvSpPr>
        <p:spPr>
          <a:xfrm>
            <a:off x="6363000" y="5202360"/>
            <a:ext cx="2799720" cy="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488" name="CustomShape 5"/>
          <p:cNvSpPr/>
          <p:nvPr/>
        </p:nvSpPr>
        <p:spPr>
          <a:xfrm>
            <a:off x="5121360" y="4991040"/>
            <a:ext cx="496080" cy="527400"/>
          </a:xfrm>
          <a:custGeom>
            <a:avLst/>
            <a:gdLst/>
            <a:ahLst/>
            <a:cxnLst/>
            <a:rect l="l" t="t" r="r" b="b"/>
            <a:pathLst>
              <a:path w="1384" h="1470">
                <a:moveTo>
                  <a:pt x="0" y="367"/>
                </a:moveTo>
                <a:lnTo>
                  <a:pt x="1037" y="367"/>
                </a:lnTo>
                <a:lnTo>
                  <a:pt x="1037" y="0"/>
                </a:lnTo>
                <a:lnTo>
                  <a:pt x="1383" y="734"/>
                </a:lnTo>
                <a:lnTo>
                  <a:pt x="1037" y="1469"/>
                </a:lnTo>
                <a:lnTo>
                  <a:pt x="1037" y="1102"/>
                </a:lnTo>
                <a:lnTo>
                  <a:pt x="0" y="1102"/>
                </a:lnTo>
                <a:lnTo>
                  <a:pt x="0" y="367"/>
                </a:lnTo>
              </a:path>
            </a:pathLst>
          </a:custGeom>
          <a:solidFill>
            <a:srgbClr val="FF9900"/>
          </a:solidFill>
          <a:ln w="9360">
            <a:solidFill>
              <a:srgbClr val="FF99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489" name="CustomShape 6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742680" y="700560"/>
            <a:ext cx="841860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0" strike="noStrike" spc="-1">
                <a:solidFill>
                  <a:srgbClr val="FF9900"/>
                </a:solidFill>
                <a:latin typeface="Arial"/>
                <a:ea typeface="DejaVu Sans"/>
              </a:rPr>
              <a:t>CPM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742680" y="1701720"/>
            <a:ext cx="8418600" cy="392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Critical Path Method</a:t>
            </a:r>
            <a:endParaRPr lang="pt-BR" sz="26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Uma única data (atribuída pelo método CPM, ou calculada pelo método PERT)</a:t>
            </a:r>
            <a:endParaRPr lang="pt-BR" sz="26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 do projeto:</a:t>
            </a:r>
            <a:endParaRPr lang="pt-BR" sz="2600" b="0" strike="noStrike" spc="-1">
              <a:latin typeface="Arial"/>
            </a:endParaRPr>
          </a:p>
        </p:txBody>
      </p:sp>
      <p:pic>
        <p:nvPicPr>
          <p:cNvPr id="492" name="Imagem 491"/>
          <p:cNvPicPr/>
          <p:nvPr/>
        </p:nvPicPr>
        <p:blipFill>
          <a:blip r:embed="rId2"/>
          <a:stretch/>
        </p:blipFill>
        <p:spPr>
          <a:xfrm>
            <a:off x="924840" y="3957480"/>
            <a:ext cx="8236800" cy="2514960"/>
          </a:xfrm>
          <a:prstGeom prst="rect">
            <a:avLst/>
          </a:prstGeom>
          <a:ln w="0">
            <a:noFill/>
          </a:ln>
        </p:spPr>
      </p:pic>
      <p:sp>
        <p:nvSpPr>
          <p:cNvPr id="493" name="CustomShape 3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742680" y="1420560"/>
            <a:ext cx="841860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0" strike="noStrike" spc="-1">
                <a:solidFill>
                  <a:srgbClr val="FF9900"/>
                </a:solidFill>
                <a:latin typeface="Arial"/>
                <a:ea typeface="DejaVu Sans"/>
              </a:rPr>
              <a:t>CPM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742680" y="1746000"/>
            <a:ext cx="8418600" cy="392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 fontScale="56000"/>
          </a:bodyPr>
          <a:lstStyle/>
          <a:p>
            <a:pPr marL="432000" indent="-322560">
              <a:lnSpc>
                <a:spcPct val="300000"/>
              </a:lnSpc>
              <a:spcBef>
                <a:spcPts val="64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Determinação das primeiras datas de início: PDI, ou ti</a:t>
            </a:r>
            <a:endParaRPr lang="pt-BR" sz="26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de término do projeto - o projeto somente termina quando a atividade que demora mais termina</a:t>
            </a:r>
            <a:endParaRPr lang="pt-BR" sz="26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Determinação das últimas datas de início das atividades - UDI, ou Ti</a:t>
            </a:r>
            <a:endParaRPr lang="pt-BR" sz="26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atividades críticas e atividades com folga</a:t>
            </a:r>
            <a:endParaRPr lang="pt-BR" sz="22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Determinação do caminho crítico</a:t>
            </a:r>
            <a:endParaRPr lang="pt-BR" sz="26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formado por atividades críticas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22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742680" y="883800"/>
            <a:ext cx="841860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0" strike="noStrike" spc="-1">
                <a:solidFill>
                  <a:srgbClr val="FF9900"/>
                </a:solidFill>
                <a:latin typeface="Arial"/>
                <a:ea typeface="DejaVu Sans"/>
              </a:rPr>
              <a:t>Formas de reconhecer se uma atividade é crítica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742320" y="2626920"/>
            <a:ext cx="8894880" cy="346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Em cada nó da atividade PDI = UDI (tanto no nó inicial quanto no nó terminal)</a:t>
            </a:r>
            <a:endParaRPr lang="pt-BR" sz="28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As datas do nó seguinte devem ser iguais às datas do nó inicial mais a duração da atividade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499" name="Imagem 498"/>
          <p:cNvPicPr/>
          <p:nvPr/>
        </p:nvPicPr>
        <p:blipFill>
          <a:blip r:embed="rId2"/>
          <a:stretch/>
        </p:blipFill>
        <p:spPr>
          <a:xfrm>
            <a:off x="66960" y="4876920"/>
            <a:ext cx="9768960" cy="1476360"/>
          </a:xfrm>
          <a:prstGeom prst="rect">
            <a:avLst/>
          </a:prstGeom>
          <a:ln w="0">
            <a:noFill/>
          </a:ln>
        </p:spPr>
      </p:pic>
      <p:sp>
        <p:nvSpPr>
          <p:cNvPr id="500" name="CustomShape 3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742680" y="1385640"/>
            <a:ext cx="8418600" cy="81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0" strike="noStrike" spc="-1">
                <a:solidFill>
                  <a:srgbClr val="FF9900"/>
                </a:solidFill>
                <a:latin typeface="Arial"/>
                <a:ea typeface="DejaVu Sans"/>
              </a:rPr>
              <a:t>MS Project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742680" y="2205000"/>
            <a:ext cx="8418600" cy="3889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Software para gerenciamento de projetos, realiza automaticamente:</a:t>
            </a:r>
            <a:endParaRPr lang="pt-BR" sz="26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Determinação de caminho crítico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Cálculo de recursos e custos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final de projeto</a:t>
            </a:r>
            <a:endParaRPr lang="pt-BR" sz="2400" b="0" strike="noStrike" spc="-1">
              <a:latin typeface="Arial"/>
            </a:endParaRPr>
          </a:p>
          <a:p>
            <a:pPr marL="864000" lvl="1" indent="-322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Análises estatísticas PERT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2400" b="0" strike="noStrike" spc="-1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Gerenciamento das atividades para que se tenha o menos comprometimento do prazo final</a:t>
            </a:r>
            <a:endParaRPr lang="pt-BR" sz="26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49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2600" b="0" strike="noStrike" spc="-1">
              <a:latin typeface="Arial"/>
            </a:endParaRPr>
          </a:p>
        </p:txBody>
      </p:sp>
      <p:pic>
        <p:nvPicPr>
          <p:cNvPr id="503" name="Imagem 502"/>
          <p:cNvPicPr/>
          <p:nvPr/>
        </p:nvPicPr>
        <p:blipFill>
          <a:blip r:embed="rId2"/>
          <a:stretch/>
        </p:blipFill>
        <p:spPr>
          <a:xfrm>
            <a:off x="6153480" y="3456000"/>
            <a:ext cx="3407040" cy="1467000"/>
          </a:xfrm>
          <a:prstGeom prst="rect">
            <a:avLst/>
          </a:prstGeom>
          <a:ln w="0">
            <a:noFill/>
          </a:ln>
        </p:spPr>
      </p:pic>
      <p:sp>
        <p:nvSpPr>
          <p:cNvPr id="504" name="CustomShape 3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581040" y="900000"/>
            <a:ext cx="841860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0" strike="noStrike" spc="-1">
                <a:solidFill>
                  <a:srgbClr val="FF9900"/>
                </a:solidFill>
                <a:latin typeface="Arial"/>
                <a:ea typeface="DejaVu Sans"/>
              </a:rPr>
              <a:t>CPM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742680" y="2315880"/>
            <a:ext cx="8418600" cy="392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rmAutofit fontScale="73000"/>
          </a:bodyPr>
          <a:lstStyle/>
          <a:p>
            <a:pPr marL="864000" lvl="1" indent="-322560">
              <a:lnSpc>
                <a:spcPct val="100000"/>
              </a:lnSpc>
              <a:spcBef>
                <a:spcPts val="649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600" b="0" strike="noStrike" spc="-1">
                <a:solidFill>
                  <a:srgbClr val="000000"/>
                </a:solidFill>
                <a:latin typeface="Arial"/>
                <a:ea typeface="DejaVu Sans"/>
              </a:rPr>
              <a:t>Elaboração do cronograma do projeto e determinação da folga total das atividades</a:t>
            </a:r>
            <a:endParaRPr lang="pt-BR" sz="2600" b="0" strike="noStrike" spc="-1">
              <a:latin typeface="Arial"/>
            </a:endParaRPr>
          </a:p>
          <a:p>
            <a:pPr marL="1296000" lvl="2" indent="-286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As folgas do cronograma indicam que cada atividade pode, isoladamente, atrasar até aquela data terminal</a:t>
            </a:r>
            <a:endParaRPr lang="pt-BR" sz="2400" b="0" strike="noStrike" spc="-1">
              <a:latin typeface="Arial"/>
            </a:endParaRPr>
          </a:p>
          <a:p>
            <a:pPr marL="1296000" lvl="2" indent="-286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 folga total de uma atividade é definida como sendo: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2400" b="0" strike="noStrike" spc="-1">
              <a:latin typeface="Arial"/>
            </a:endParaRPr>
          </a:p>
          <a:p>
            <a:pPr marL="1143000" indent="-227160"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			FT = (UDT) 2 (duração) 2 (PDI)</a:t>
            </a:r>
            <a:endParaRPr lang="pt-BR" sz="2400" b="0" strike="noStrike" spc="-1">
              <a:latin typeface="Arial"/>
            </a:endParaRPr>
          </a:p>
          <a:p>
            <a:pPr marL="1143000" indent="-227160">
              <a:lnSpc>
                <a:spcPct val="100000"/>
              </a:lnSpc>
              <a:spcBef>
                <a:spcPts val="598"/>
              </a:spcBef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1296000" lvl="2" indent="-286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As atividades críticas têm a folga igual a 0.</a:t>
            </a:r>
            <a:endParaRPr lang="pt-BR" sz="2400" b="0" strike="noStrike" spc="-1">
              <a:latin typeface="Arial"/>
            </a:endParaRPr>
          </a:p>
          <a:p>
            <a:pPr marL="1296000" lvl="2" indent="-2865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Realização do Cronograma para o Projeto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1548000" y="4549320"/>
            <a:ext cx="4663080" cy="562320"/>
          </a:xfrm>
          <a:prstGeom prst="rect">
            <a:avLst/>
          </a:prstGeom>
          <a:noFill/>
          <a:ln w="9360">
            <a:solidFill>
              <a:srgbClr val="FF99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508" name="CustomShape 4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742680" y="1379160"/>
            <a:ext cx="841860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Cronograma do projeto (exemplo)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510" name="Imagem 509"/>
          <p:cNvPicPr/>
          <p:nvPr/>
        </p:nvPicPr>
        <p:blipFill>
          <a:blip r:embed="rId2"/>
          <a:stretch/>
        </p:blipFill>
        <p:spPr>
          <a:xfrm>
            <a:off x="0" y="2824200"/>
            <a:ext cx="9904680" cy="2853000"/>
          </a:xfrm>
          <a:prstGeom prst="rect">
            <a:avLst/>
          </a:prstGeom>
          <a:ln w="0">
            <a:noFill/>
          </a:ln>
        </p:spPr>
      </p:pic>
      <p:sp>
        <p:nvSpPr>
          <p:cNvPr id="511" name="CustomShape 2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0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 DE PRODUÇÃO PARA GRANDES PROJETOS.</a:t>
            </a:r>
            <a:endParaRPr lang="pt-BR" sz="3000" b="0" strike="noStrike" spc="-1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64400" y="128592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 algn="just">
              <a:lnSpc>
                <a:spcPct val="100000"/>
              </a:lnSpc>
              <a:spcBef>
                <a:spcPts val="697"/>
              </a:spcBef>
              <a:tabLst>
                <a:tab pos="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Alguns conceitos projetos: </a:t>
            </a:r>
            <a:endParaRPr lang="pt-BR" sz="2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Font typeface="Wingdings" charset="2"/>
              <a:buChar char="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Conjunto único de atividades que tem um ponto inicial e um estado final, definidos, persegue uma meta definida e usa um conjunto definido de recursos para atingi-la.</a:t>
            </a:r>
            <a:endParaRPr lang="pt-BR" sz="2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Font typeface="Wingdings" charset="2"/>
              <a:buChar char="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Projetos são constituídos de conjuntos únicos de operações projetadas para atingir certos objetivos, dentro de um dado período de tempo.</a:t>
            </a:r>
            <a:endParaRPr lang="pt-BR" sz="2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697"/>
              </a:spcBef>
              <a:tabLst>
                <a:tab pos="0" algn="l"/>
              </a:tabLst>
            </a:pP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247320" y="1379160"/>
            <a:ext cx="891396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Gráfico de Gantt do </a:t>
            </a:r>
            <a:r>
              <a:rPr lang="pt-BR" sz="44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MS Project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13" name="Imagem 512"/>
          <p:cNvPicPr/>
          <p:nvPr/>
        </p:nvPicPr>
        <p:blipFill>
          <a:blip r:embed="rId2"/>
          <a:stretch/>
        </p:blipFill>
        <p:spPr>
          <a:xfrm>
            <a:off x="0" y="2733840"/>
            <a:ext cx="9904680" cy="2833560"/>
          </a:xfrm>
          <a:prstGeom prst="rect">
            <a:avLst/>
          </a:prstGeom>
          <a:ln w="0">
            <a:noFill/>
          </a:ln>
        </p:spPr>
      </p:pic>
      <p:sp>
        <p:nvSpPr>
          <p:cNvPr id="514" name="CustomShape 2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0" y="1379160"/>
            <a:ext cx="990468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marL="216000" indent="-21456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000" b="1" strike="noStrike" spc="-1">
                <a:solidFill>
                  <a:srgbClr val="000000"/>
                </a:solidFill>
                <a:latin typeface="Arial"/>
                <a:ea typeface="DejaVu Sans"/>
              </a:rPr>
              <a:t>Utilização de Recursos pelo </a:t>
            </a:r>
            <a:r>
              <a:rPr lang="pt-BR" sz="40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MS Project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516" name="Imagem 515"/>
          <p:cNvPicPr/>
          <p:nvPr/>
        </p:nvPicPr>
        <p:blipFill>
          <a:blip r:embed="rId2"/>
          <a:stretch/>
        </p:blipFill>
        <p:spPr>
          <a:xfrm>
            <a:off x="0" y="2243160"/>
            <a:ext cx="9904680" cy="3969000"/>
          </a:xfrm>
          <a:prstGeom prst="rect">
            <a:avLst/>
          </a:prstGeom>
          <a:ln w="0">
            <a:noFill/>
          </a:ln>
        </p:spPr>
      </p:pic>
      <p:sp>
        <p:nvSpPr>
          <p:cNvPr id="517" name="CustomShape 2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Método do Caminho Critico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Objetivos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80000"/>
          </a:bodyPr>
          <a:lstStyle/>
          <a:p>
            <a:pPr marL="432000" indent="-323280">
              <a:lnSpc>
                <a:spcPct val="8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Explicar as tarefas principais conduzidas pelos gerentes de projeto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Apresentar o gerenciamento de projeto de software e descrever suas características distintas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Discutir o planejamento de projeto e o processo de planejamento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Mostrar como representações gráficas de cronograma são usadas no gerenciamento de projeto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8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Discutir a noção de riscos e o processo de gerenciamento de riscos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Tópicos abordados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Atividades de gerenciamento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projeto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Cronograma de projeto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Gerenciamento de riscos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71000"/>
          </a:bodyPr>
          <a:lstStyle/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Está relacionado às atividades envolvidas em assegurar que o software será entregue dentro do prazo definido no cronograma e de acordo com os requisitos das organizações que desenvolvem e adquirem o software.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Gerenciamento de projeto é necessário porque o desenvolvimento de software está sempre sujeito às restrições de orçamento e de cronograma que são estabelecidas pela organização que desenvolvem o software.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Gerenciamento de projeto de software</a:t>
            </a:r>
            <a:endParaRPr lang="pt-BR" sz="3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75000"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 produto é intangível.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 produto é unicamente flexível.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 engenharia de software não é reconhecida como uma disciplina da engenharia, nem possui o mesmo status da engenharia mecânica, elétrica, etc.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 processo de desenvolvimento de software não é padronizado.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Muitos projetos de software são projetos ‘únicos’.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861120" y="150840"/>
            <a:ext cx="9183600" cy="110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Distinções de gerenciamento</a:t>
            </a:r>
            <a:br/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de software</a:t>
            </a:r>
            <a:endParaRPr lang="pt-BR" sz="3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Elaboração de proposta.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e desenvolvimento de cronograma do projeto.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Custo do projeto.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Monitoração e revisões de projeto.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Seleção e avaliação de pessoal.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Elaboração de relatórios e apresentações.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1193400" y="2484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Atividades de gerenciamento</a:t>
            </a: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91000"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Essas atividades não são peculiares para o gerenciamento de software.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Muitas técnicas de gerenciamento de projeto de engenharia são igualmente aplicáveis ao gerenciamento de projeto de software.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Tecnicamente, sistemas de engenharia complexos tendem a sofrer dos mesmos problemas que os sistemas de software.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Características comuns do gerenciamento</a:t>
            </a:r>
            <a:endParaRPr lang="pt-BR" sz="3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Seleção de equipe de projeto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56000"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Pode não ser possível indicar as pessoas ideais para trabalhar em um projeto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 orçamento do projeto pode não ser suficiente para contratar uma equipe muito bem remunerada;</a:t>
            </a:r>
            <a:endParaRPr lang="pt-BR" sz="28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Uma equipe com experiência adequada pode não estar disponível;</a:t>
            </a:r>
            <a:endParaRPr lang="pt-BR" sz="28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Uma organização pode querer desenvolver as habilidades de seus funcionários por meio de um projeto de software.</a:t>
            </a:r>
            <a:endParaRPr lang="pt-BR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Gerentes têm de trabalhar dentro dessas restrições, especialmente quando existe carência de pessoal treinado.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projeto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62000"/>
          </a:bodyPr>
          <a:lstStyle/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É, provavelmente, a atividade de gerenciamento de projeto que toma mais tempo.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É uma atividade contínua que vai do conceito inicial até a entrega do sistema. Os planos devem ser regularmente revisados, à medida que informações novas se tornem disponíveis.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Vários tipos diferentes de plano podem ser desenvolvidos para apoiar o plano principal de projeto de software que está relacionado ao cronograma e ao orçamento.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0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 DE PRODUÇÃO PARA GRANDES PROJETOS.</a:t>
            </a:r>
            <a:endParaRPr lang="pt-BR" sz="3000" b="0" strike="noStrike" spc="-1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64400" y="1285920"/>
            <a:ext cx="8914320" cy="271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 algn="just">
              <a:lnSpc>
                <a:spcPct val="100000"/>
              </a:lnSpc>
              <a:spcBef>
                <a:spcPts val="697"/>
              </a:spcBef>
              <a:tabLst>
                <a:tab pos="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Alguns conceitos projetos: </a:t>
            </a:r>
            <a:endParaRPr lang="pt-BR" sz="2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Font typeface="Wingdings" charset="2"/>
              <a:buChar char="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projeto é constituído de um conjunto de atividades independentes, mas logicamente ligadas, e pode ser representado por meio de uma rede (MARTINS, 2005, p. 419).</a:t>
            </a:r>
            <a:endParaRPr lang="pt-BR" sz="2800" b="0" strike="noStrike" spc="-1">
              <a:latin typeface="Arial"/>
            </a:endParaRPr>
          </a:p>
          <a:p>
            <a:pPr marL="342720" indent="-341640" algn="just">
              <a:lnSpc>
                <a:spcPct val="100000"/>
              </a:lnSpc>
              <a:spcBef>
                <a:spcPts val="697"/>
              </a:spcBef>
              <a:tabLst>
                <a:tab pos="0" algn="l"/>
              </a:tabLst>
            </a:pPr>
            <a:endParaRPr lang="pt-BR" sz="2800" b="0" strike="noStrike" spc="-1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 flipV="1">
            <a:off x="5102280" y="4883760"/>
            <a:ext cx="1613880" cy="611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89" name="CustomShape 4"/>
          <p:cNvSpPr/>
          <p:nvPr/>
        </p:nvSpPr>
        <p:spPr>
          <a:xfrm>
            <a:off x="1567800" y="5024520"/>
            <a:ext cx="117756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90" name="CustomShape 5"/>
          <p:cNvSpPr/>
          <p:nvPr/>
        </p:nvSpPr>
        <p:spPr>
          <a:xfrm flipV="1">
            <a:off x="3160080" y="4194360"/>
            <a:ext cx="1247040" cy="65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91" name="CustomShape 6"/>
          <p:cNvSpPr/>
          <p:nvPr/>
        </p:nvSpPr>
        <p:spPr>
          <a:xfrm>
            <a:off x="3231000" y="4995000"/>
            <a:ext cx="1386000" cy="44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92" name="CustomShape 7"/>
          <p:cNvSpPr/>
          <p:nvPr/>
        </p:nvSpPr>
        <p:spPr>
          <a:xfrm>
            <a:off x="4964400" y="4136400"/>
            <a:ext cx="1751760" cy="42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93" name="CustomShape 8"/>
          <p:cNvSpPr/>
          <p:nvPr/>
        </p:nvSpPr>
        <p:spPr>
          <a:xfrm>
            <a:off x="7181640" y="4728960"/>
            <a:ext cx="1040040" cy="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miter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94" name="CustomShape 9"/>
          <p:cNvSpPr/>
          <p:nvPr/>
        </p:nvSpPr>
        <p:spPr>
          <a:xfrm>
            <a:off x="1014480" y="4846680"/>
            <a:ext cx="552240" cy="413280"/>
          </a:xfrm>
          <a:prstGeom prst="ellipse">
            <a:avLst/>
          </a:prstGeom>
          <a:solidFill>
            <a:srgbClr val="BBE0E3"/>
          </a:solidFill>
          <a:ln w="25560">
            <a:solidFill>
              <a:srgbClr val="89A4A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95" name="CustomShape 10"/>
          <p:cNvSpPr/>
          <p:nvPr/>
        </p:nvSpPr>
        <p:spPr>
          <a:xfrm>
            <a:off x="2746080" y="4787640"/>
            <a:ext cx="483840" cy="413280"/>
          </a:xfrm>
          <a:prstGeom prst="ellipse">
            <a:avLst/>
          </a:prstGeom>
          <a:solidFill>
            <a:srgbClr val="BBE0E3"/>
          </a:solidFill>
          <a:ln w="25560">
            <a:solidFill>
              <a:srgbClr val="89A4A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96" name="CustomShape 11"/>
          <p:cNvSpPr/>
          <p:nvPr/>
        </p:nvSpPr>
        <p:spPr>
          <a:xfrm>
            <a:off x="4409640" y="4019400"/>
            <a:ext cx="554040" cy="413280"/>
          </a:xfrm>
          <a:prstGeom prst="ellipse">
            <a:avLst/>
          </a:prstGeom>
          <a:solidFill>
            <a:srgbClr val="BBE0E3"/>
          </a:solidFill>
          <a:ln w="25560">
            <a:solidFill>
              <a:srgbClr val="89A4A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97" name="CustomShape 12"/>
          <p:cNvSpPr/>
          <p:nvPr/>
        </p:nvSpPr>
        <p:spPr>
          <a:xfrm>
            <a:off x="4617360" y="5261040"/>
            <a:ext cx="483840" cy="471960"/>
          </a:xfrm>
          <a:prstGeom prst="ellipse">
            <a:avLst/>
          </a:prstGeom>
          <a:solidFill>
            <a:srgbClr val="BBE0E3"/>
          </a:solidFill>
          <a:ln w="25560">
            <a:solidFill>
              <a:srgbClr val="89A4A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98" name="CustomShape 13"/>
          <p:cNvSpPr/>
          <p:nvPr/>
        </p:nvSpPr>
        <p:spPr>
          <a:xfrm>
            <a:off x="6627960" y="4492440"/>
            <a:ext cx="607680" cy="459360"/>
          </a:xfrm>
          <a:prstGeom prst="ellipse">
            <a:avLst/>
          </a:prstGeom>
          <a:solidFill>
            <a:srgbClr val="BBE0E3"/>
          </a:solidFill>
          <a:ln w="25560">
            <a:solidFill>
              <a:srgbClr val="89A4A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99" name="CustomShape 14"/>
          <p:cNvSpPr/>
          <p:nvPr/>
        </p:nvSpPr>
        <p:spPr>
          <a:xfrm>
            <a:off x="8222400" y="4492440"/>
            <a:ext cx="552600" cy="413280"/>
          </a:xfrm>
          <a:prstGeom prst="ellipse">
            <a:avLst/>
          </a:prstGeom>
          <a:solidFill>
            <a:srgbClr val="BBE0E3"/>
          </a:solidFill>
          <a:ln w="25560">
            <a:solidFill>
              <a:srgbClr val="89A4A7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00" name="CustomShape 15"/>
          <p:cNvSpPr/>
          <p:nvPr/>
        </p:nvSpPr>
        <p:spPr>
          <a:xfrm>
            <a:off x="1707120" y="4610520"/>
            <a:ext cx="90000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01" name="CustomShape 16"/>
          <p:cNvSpPr/>
          <p:nvPr/>
        </p:nvSpPr>
        <p:spPr>
          <a:xfrm>
            <a:off x="3528000" y="3858120"/>
            <a:ext cx="899640" cy="64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B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02" name="CustomShape 17"/>
          <p:cNvSpPr/>
          <p:nvPr/>
        </p:nvSpPr>
        <p:spPr>
          <a:xfrm>
            <a:off x="5796360" y="4019400"/>
            <a:ext cx="90000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03" name="CustomShape 18"/>
          <p:cNvSpPr/>
          <p:nvPr/>
        </p:nvSpPr>
        <p:spPr>
          <a:xfrm>
            <a:off x="3925080" y="4847040"/>
            <a:ext cx="90000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04" name="CustomShape 19"/>
          <p:cNvSpPr/>
          <p:nvPr/>
        </p:nvSpPr>
        <p:spPr>
          <a:xfrm>
            <a:off x="5573880" y="4559040"/>
            <a:ext cx="900000" cy="64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E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05" name="CustomShape 20"/>
          <p:cNvSpPr/>
          <p:nvPr/>
        </p:nvSpPr>
        <p:spPr>
          <a:xfrm>
            <a:off x="7205760" y="4148280"/>
            <a:ext cx="100476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F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Tipos de plano de projeto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35" name="Imagem 534"/>
          <p:cNvPicPr/>
          <p:nvPr/>
        </p:nvPicPr>
        <p:blipFill>
          <a:blip r:embed="rId2"/>
          <a:stretch/>
        </p:blipFill>
        <p:spPr>
          <a:xfrm>
            <a:off x="96840" y="1980000"/>
            <a:ext cx="9622800" cy="3122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Processo de planejamento de projeto</a:t>
            </a:r>
            <a:endParaRPr lang="pt-BR" sz="3400" b="0" strike="noStrike" spc="-1">
              <a:latin typeface="Arial"/>
            </a:endParaRPr>
          </a:p>
        </p:txBody>
      </p:sp>
      <p:pic>
        <p:nvPicPr>
          <p:cNvPr id="537" name="Imagem 536"/>
          <p:cNvPicPr/>
          <p:nvPr/>
        </p:nvPicPr>
        <p:blipFill>
          <a:blip r:embed="rId2"/>
          <a:stretch/>
        </p:blipFill>
        <p:spPr>
          <a:xfrm>
            <a:off x="1103760" y="2163600"/>
            <a:ext cx="8393760" cy="3154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O plano de projeto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 plano de projeto estabelece: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recursos disponíveis para o projeto;</a:t>
            </a:r>
            <a:endParaRPr lang="pt-BR" sz="28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 estrutura analítica de trabalho;</a:t>
            </a:r>
            <a:endParaRPr lang="pt-BR" sz="28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cronograma para o trabalho.</a:t>
            </a:r>
            <a:endParaRPr lang="pt-BR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Estrutura de plano de projeto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83000"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Introdução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Organização de projeto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Análise de riscos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Requisitos de recursos de hardware e de software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Estrutura analítica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Cronograma de projeto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Mecanismos de monitoração elaboração de relatórios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Organização de atividades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66000"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Em um projeto, as atividades devem ser organizadas para produzirem saídas tangíveis para que o gerenciamento julgue o progresso.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Marcos</a:t>
            </a: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são o ponto final de uma atividade de processo.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Produtos a serem entregues</a:t>
            </a: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são resultados do projeto disponibilizados para os clientes.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 processo cascata permite a definição direta dos marcos de progresso.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Marcos no processo RE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45" name="Imagem 544"/>
          <p:cNvPicPr/>
          <p:nvPr/>
        </p:nvPicPr>
        <p:blipFill>
          <a:blip r:embed="rId2"/>
          <a:stretch/>
        </p:blipFill>
        <p:spPr>
          <a:xfrm>
            <a:off x="180000" y="2340000"/>
            <a:ext cx="9475200" cy="2490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1193400" y="305640"/>
            <a:ext cx="8456040" cy="91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Desenvolvimento do cronograma de projeto</a:t>
            </a:r>
            <a:endParaRPr lang="pt-BR" sz="3400" b="0" strike="noStrike" spc="-1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78000"/>
          </a:bodyPr>
          <a:lstStyle/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Dividir o projeto em tarefas e estimar tempo e recursos necessários para completar cada tarefa.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Organizar tarefas simultâneas para fazer uso otimizado da força de trabalho.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Minimizar as dependências de tarefas para evitar atrasos causados pelo fato de uma tarefa ter de aguardar a finalização de outra.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É dependente da intuição e experiência dos gerentes de projeto.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1193400" y="305640"/>
            <a:ext cx="8456040" cy="91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Processo de desenvolvimento de cronograma de projeto</a:t>
            </a:r>
            <a:endParaRPr lang="pt-BR" sz="3400" b="0" strike="noStrike" spc="-1">
              <a:latin typeface="Arial"/>
            </a:endParaRPr>
          </a:p>
        </p:txBody>
      </p:sp>
      <p:pic>
        <p:nvPicPr>
          <p:cNvPr id="549" name="Imagem 548"/>
          <p:cNvPicPr/>
          <p:nvPr/>
        </p:nvPicPr>
        <p:blipFill>
          <a:blip r:embed="rId2"/>
          <a:stretch/>
        </p:blipFill>
        <p:spPr>
          <a:xfrm>
            <a:off x="841680" y="2700000"/>
            <a:ext cx="8655840" cy="2020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1193400" y="305640"/>
            <a:ext cx="8456040" cy="91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Problemas de desenvolvimento de cronograma</a:t>
            </a:r>
            <a:endParaRPr lang="pt-BR" sz="3400" b="0" strike="noStrike" spc="-1"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69000"/>
          </a:bodyPr>
          <a:lstStyle/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Fazer uma estimativa das dificuldades e dos problemas; por essa razão, é difícil estabelecer o custo de uma solução.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produtividade não é proporcional ao número de pessoas que trabalham em uma tarefa.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 inclusão de pessoas em um projeto atrasado, o atrasa ainda mais devido aos </a:t>
            </a:r>
            <a:r>
              <a:rPr lang="en-GB" sz="3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overheads</a:t>
            </a: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de comunicação.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 inesperado sempre ocorre. Deve-se sempre considerar a contingência no planejamento.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1193400" y="305640"/>
            <a:ext cx="8456040" cy="91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Diagramas de barras e redes de atividades</a:t>
            </a:r>
            <a:endParaRPr lang="pt-BR" sz="3400" b="0" strike="noStrike" spc="-1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59000"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São notações gráficas usadas para ilustrar o cronograma de projeto.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Mostram a quebra do projeto em tarefas que não devem ser muito pequenas. Elas devem levar aproximadamente uma ou duas semanas.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Redes de atividades mostram as dependências entre as tarefas e o caminho crítico.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Os diagramas de barras mostram o cronograma em contraste com tempo do calendário.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0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 DE PRODUÇÃO PARA GRANDES PROJETOS.</a:t>
            </a:r>
            <a:endParaRPr lang="pt-BR" sz="3000" b="0" strike="noStrike" spc="-1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64400" y="128592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2720" indent="-341640">
              <a:lnSpc>
                <a:spcPct val="100000"/>
              </a:lnSpc>
              <a:spcBef>
                <a:spcPts val="697"/>
              </a:spcBef>
              <a:tabLst>
                <a:tab pos="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	Exemplos de projetos:</a:t>
            </a:r>
            <a:endParaRPr lang="pt-BR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Produção de um programa de televisão;</a:t>
            </a:r>
            <a:endParaRPr lang="pt-BR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Construção do túnel do Canal da Mancha;</a:t>
            </a:r>
            <a:endParaRPr lang="pt-BR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Projeto do Airbus; </a:t>
            </a:r>
            <a:endParaRPr lang="pt-BR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Um curso de uma semana de gerenciamento de projeto;</a:t>
            </a:r>
            <a:endParaRPr lang="pt-BR" sz="2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69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Redecoração de um hotel;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Durações e dependências de tarefas</a:t>
            </a:r>
            <a:endParaRPr lang="pt-BR" sz="3400" b="0" strike="noStrike" spc="-1">
              <a:latin typeface="Arial"/>
            </a:endParaRPr>
          </a:p>
        </p:txBody>
      </p:sp>
      <p:pic>
        <p:nvPicPr>
          <p:cNvPr id="555" name="Imagem 554"/>
          <p:cNvPicPr/>
          <p:nvPr/>
        </p:nvPicPr>
        <p:blipFill>
          <a:blip r:embed="rId2"/>
          <a:stretch/>
        </p:blipFill>
        <p:spPr>
          <a:xfrm>
            <a:off x="2455920" y="1546560"/>
            <a:ext cx="5283720" cy="4753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Rede de atividades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57" name="Imagem 556"/>
          <p:cNvPicPr/>
          <p:nvPr/>
        </p:nvPicPr>
        <p:blipFill>
          <a:blip r:embed="rId2"/>
          <a:stretch/>
        </p:blipFill>
        <p:spPr>
          <a:xfrm>
            <a:off x="1103760" y="1733400"/>
            <a:ext cx="8393760" cy="401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1193400" y="306000"/>
            <a:ext cx="8456040" cy="91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Diagrama de barras de atividades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59" name="Imagem 558"/>
          <p:cNvPicPr/>
          <p:nvPr/>
        </p:nvPicPr>
        <p:blipFill>
          <a:blip r:embed="rId2"/>
          <a:stretch/>
        </p:blipFill>
        <p:spPr>
          <a:xfrm>
            <a:off x="422640" y="1440000"/>
            <a:ext cx="8937000" cy="5445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Alocação de pessoal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61" name="Imagem 560"/>
          <p:cNvPicPr/>
          <p:nvPr/>
        </p:nvPicPr>
        <p:blipFill>
          <a:blip r:embed="rId2"/>
          <a:stretch/>
        </p:blipFill>
        <p:spPr>
          <a:xfrm>
            <a:off x="293040" y="1789200"/>
            <a:ext cx="9246600" cy="3790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Gerenciamento de riscos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63" name="CustomShape 2"/>
          <p:cNvSpPr/>
          <p:nvPr/>
        </p:nvSpPr>
        <p:spPr>
          <a:xfrm>
            <a:off x="1198440" y="1550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56000"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 gerenciamento de riscos está relacionado à identificação de riscos e à elaboração de planos para minimizar esses efeitos em um projeto.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 é a probabilidade de que alguma circunstância adversa ocorrerá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riscos de projeto afetam o cronograma ou os recursos;</a:t>
            </a:r>
            <a:endParaRPr lang="pt-BR" sz="28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Os riscos de produto afetam a qualidade ou o desempenho do software que está sendo desenvolvido;</a:t>
            </a:r>
            <a:endParaRPr lang="pt-BR" sz="28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Riscos de negócio afetam a organização que desenvolve ou adquire o software.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Riscos de software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65" name="Imagem 564"/>
          <p:cNvPicPr/>
          <p:nvPr/>
        </p:nvPicPr>
        <p:blipFill>
          <a:blip r:embed="rId2"/>
          <a:stretch/>
        </p:blipFill>
        <p:spPr>
          <a:xfrm>
            <a:off x="1400400" y="1676160"/>
            <a:ext cx="7797960" cy="4129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1193400" y="305640"/>
            <a:ext cx="8456040" cy="91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O processo de gerenciamento de riscos</a:t>
            </a:r>
            <a:endParaRPr lang="pt-BR" sz="3400" b="0" strike="noStrike" spc="-1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70000"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Identificação de riscos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Identifica os riscos de projeto, de produto e de negócio;</a:t>
            </a:r>
            <a:endParaRPr lang="pt-BR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Análise de riscos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Avalia a probabilidade e as conseqüências desses riscos;</a:t>
            </a:r>
            <a:endParaRPr lang="pt-BR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riscos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Elabora planos para evitar ou minimizar os efeitos do riscos;</a:t>
            </a:r>
            <a:endParaRPr lang="pt-BR" sz="28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Monitoraçao de riscos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Monitora os riscos ao longo do projeto.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1193400" y="305640"/>
            <a:ext cx="8456040" cy="91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O processo de gerenciamento de riscos</a:t>
            </a:r>
            <a:endParaRPr lang="pt-BR" sz="3400" b="0" strike="noStrike" spc="-1">
              <a:latin typeface="Arial"/>
            </a:endParaRPr>
          </a:p>
        </p:txBody>
      </p:sp>
      <p:pic>
        <p:nvPicPr>
          <p:cNvPr id="569" name="Imagem 568"/>
          <p:cNvPicPr/>
          <p:nvPr/>
        </p:nvPicPr>
        <p:blipFill>
          <a:blip r:embed="rId2"/>
          <a:stretch/>
        </p:blipFill>
        <p:spPr>
          <a:xfrm>
            <a:off x="1103760" y="2737080"/>
            <a:ext cx="8393760" cy="200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Identificação de riscos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Riscos de tecnologia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Riscos de pessoal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Riscos organizacionais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Riscos de ferramentas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Riscos de requisitos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Riscos de estimativas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Riscos e tipos de risco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73" name="Imagem 572"/>
          <p:cNvPicPr/>
          <p:nvPr/>
        </p:nvPicPr>
        <p:blipFill>
          <a:blip r:embed="rId2"/>
          <a:stretch/>
        </p:blipFill>
        <p:spPr>
          <a:xfrm>
            <a:off x="1103760" y="1948320"/>
            <a:ext cx="8393760" cy="3584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800" b="1" strike="noStrike" spc="-1">
                <a:solidFill>
                  <a:srgbClr val="000000"/>
                </a:solidFill>
                <a:latin typeface="Arial"/>
                <a:ea typeface="DejaVu Sans"/>
              </a:rPr>
              <a:t>SISTEMAS DE PRODUÇÃO PARA GRANDES PROJETOS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Os projetos procuram atender a demanda específica de um determinado cliente, que muito provavelmente não se repetirá nos próximos pedidos.</a:t>
            </a:r>
            <a:endParaRPr lang="pt-BR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Nos processos típicos por projetos, a principal questão a ser resolvida pelo PCP, em particular pelo seqüenciamento das tarefas, está ligada a alocação dos recursos disponíveis no sentido de garantir a data de conclusão do projeto.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Análise de riscos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Avaliar a probabilidade e a seriedade de cada risco.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probabilidade pode ser muito baixa, baixa, média, alta e muito alta.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Os efeitos de risco poderiam ser catastróficos, sérios, toleráveis ou insignificantes.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Análise de riscos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77" name="Imagem 576"/>
          <p:cNvPicPr/>
          <p:nvPr/>
        </p:nvPicPr>
        <p:blipFill>
          <a:blip r:embed="rId2"/>
          <a:stretch/>
        </p:blipFill>
        <p:spPr>
          <a:xfrm>
            <a:off x="1744560" y="1676160"/>
            <a:ext cx="7110720" cy="4129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de riscos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79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91000"/>
          </a:bodyPr>
          <a:lstStyle/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Considerar cada risco e desenvolver uma estratégia para gerenciar esse risco.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Estratégias de prevenção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probabilidade de o risco ocorrer é reduzida;</a:t>
            </a:r>
            <a:endParaRPr lang="pt-BR" sz="28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Estratégias de minimização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O impacto do risco sobre o projeto ou produto será reduzido;</a:t>
            </a:r>
            <a:endParaRPr lang="pt-BR" sz="28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Planos de contingência</a:t>
            </a:r>
            <a:endParaRPr lang="pt-BR" sz="3200" b="0" strike="noStrike" spc="-1">
              <a:latin typeface="Arial"/>
            </a:endParaRPr>
          </a:p>
          <a:p>
            <a:pPr marL="864000" lvl="1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75000"/>
              <a:buFont typeface="Symbol"/>
              <a:buChar char=""/>
              <a:tabLst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São planos para lidar com os riscos, caso eles ocorram.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1193400" y="610200"/>
            <a:ext cx="8456040" cy="61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400" b="0" strike="noStrike" spc="-1">
                <a:solidFill>
                  <a:srgbClr val="000000"/>
                </a:solidFill>
                <a:latin typeface="Arial"/>
                <a:ea typeface="DejaVu Sans"/>
              </a:rPr>
              <a:t>Estratégias de gerenciamento de riscos</a:t>
            </a:r>
            <a:endParaRPr lang="pt-BR" sz="3400" b="0" strike="noStrike" spc="-1">
              <a:latin typeface="Arial"/>
            </a:endParaRPr>
          </a:p>
        </p:txBody>
      </p:sp>
      <p:pic>
        <p:nvPicPr>
          <p:cNvPr id="581" name="Imagem 580"/>
          <p:cNvPicPr/>
          <p:nvPr/>
        </p:nvPicPr>
        <p:blipFill>
          <a:blip r:embed="rId2"/>
          <a:stretch/>
        </p:blipFill>
        <p:spPr>
          <a:xfrm>
            <a:off x="1103760" y="1733400"/>
            <a:ext cx="8393760" cy="401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Monitoração de riscos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83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Avaliar, regularmente, cada um dos riscos identificados para decidir se está ou não se tornando menos ou mais provável.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Avaliar também se os efeitos do risco mudaram.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Cada risco-chave deve ser discutido nas reuniões de gerenciamento de progresso.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Indicadores de risco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85" name="Imagem 584"/>
          <p:cNvPicPr/>
          <p:nvPr/>
        </p:nvPicPr>
        <p:blipFill>
          <a:blip r:embed="rId2"/>
          <a:stretch/>
        </p:blipFill>
        <p:spPr>
          <a:xfrm>
            <a:off x="1103760" y="2402640"/>
            <a:ext cx="8393760" cy="2675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Pontos-chave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587" name="CustomShape 2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78000"/>
          </a:bodyPr>
          <a:lstStyle/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Um bom gerenciamento é essencial para  sucesso do projeto.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 natureza intangível do software causa problemas para o gerenciamento.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Gerentes têm papéis diversos, mas suas atividades mais significantes são planejamento, elaboração de estimativas e desenvolvimento de cronograma.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9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Planejamento e elaboração de estimativas são processos iterativos que continuam ao longo do curso de um projeto.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1072440" y="1676160"/>
            <a:ext cx="8456040" cy="41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>
            <a:normAutofit fontScale="53000"/>
          </a:bodyPr>
          <a:lstStyle/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Um marco de projeto é um estado previsível onde um relatório de progresso formal é apresentado à gerência.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Desenvolvimento de cronograma de projeto envolve a preparação de várias representações gráficas mostrando atividades de projeto, suas durações e também o pessoal.</a:t>
            </a:r>
            <a:endParaRPr lang="pt-BR" sz="3200" b="0" strike="noStrike" spc="-1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5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 gerenciamento de riscos está relacionado à identificação de riscos que podem afetar o projeto e ao planejamento para assegurar que esses riscos não resultarão em maiores ameaças.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1193400" y="306000"/>
            <a:ext cx="8456040" cy="91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360" tIns="44280" rIns="90360" bIns="44280" anchor="b">
            <a:noAutofit/>
          </a:bodyPr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Pontos-chave</a:t>
            </a: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166320" y="71280"/>
            <a:ext cx="9062640" cy="63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Próxima aula 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183600" y="1340640"/>
            <a:ext cx="9702360" cy="516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2800" b="0" strike="noStrike" spc="-1">
                <a:solidFill>
                  <a:srgbClr val="000000"/>
                </a:solidFill>
                <a:latin typeface="Franklin Gothic Medium"/>
                <a:ea typeface="DejaVu Sans"/>
              </a:rPr>
              <a:t>UA6 – Gestão Clássica de Projetos de Software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360" y="46080"/>
            <a:ext cx="7763040" cy="766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4000" b="1" strike="noStrike" spc="-1">
                <a:solidFill>
                  <a:srgbClr val="00AEEF"/>
                </a:solidFill>
                <a:latin typeface="Calibri"/>
                <a:ea typeface="DejaVu Sans"/>
              </a:rPr>
              <a:t>Referências</a:t>
            </a:r>
            <a:endParaRPr lang="pt-BR" sz="4000" b="0" strike="noStrike" spc="-1">
              <a:latin typeface="Arial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128160" y="1340640"/>
            <a:ext cx="9026280" cy="5140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lvl="1" indent="-207000" algn="just">
              <a:lnSpc>
                <a:spcPct val="80000"/>
              </a:lnSpc>
              <a:spcBef>
                <a:spcPts val="2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VALERIANO, D. L. Gerência em Projetos de Pesquisa desenvolvimento e Engenharia. São Paulo. Pearson Education, 2014.</a:t>
            </a:r>
            <a:endParaRPr lang="pt-BR" sz="3200" b="0" strike="noStrike" spc="-1">
              <a:latin typeface="Arial"/>
            </a:endParaRPr>
          </a:p>
          <a:p>
            <a:pPr marL="457200" lvl="1" indent="-207000" algn="just">
              <a:lnSpc>
                <a:spcPct val="80000"/>
              </a:lnSpc>
              <a:spcBef>
                <a:spcPts val="2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PHAM, A.; PHAM, P.V.; Scrum em Ação – Gerenciamento e Desenvolvimento. Editora: Novatec, 1o Edição, 2011.</a:t>
            </a:r>
            <a:endParaRPr lang="pt-BR" sz="3200" b="0" strike="noStrike" spc="-1">
              <a:latin typeface="Arial"/>
            </a:endParaRPr>
          </a:p>
          <a:p>
            <a:pPr marL="457200" lvl="1" indent="-207000" algn="just">
              <a:lnSpc>
                <a:spcPct val="80000"/>
              </a:lnSpc>
              <a:spcBef>
                <a:spcPts val="2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Guia PMBOK®; Um Guia do Conjunto de Conhecimentos em Gerenciamento de Projetos, 3o edição, Project Management Institute, Inc., 2014.</a:t>
            </a:r>
            <a:endParaRPr lang="pt-BR" sz="3200" b="0" strike="noStrike" spc="-1">
              <a:latin typeface="Arial"/>
            </a:endParaRPr>
          </a:p>
          <a:p>
            <a:pPr algn="just">
              <a:lnSpc>
                <a:spcPct val="80000"/>
              </a:lnSpc>
              <a:spcBef>
                <a:spcPts val="2001"/>
              </a:spcBef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m 309"/>
          <p:cNvPicPr/>
          <p:nvPr/>
        </p:nvPicPr>
        <p:blipFill>
          <a:blip r:embed="rId2"/>
          <a:stretch/>
        </p:blipFill>
        <p:spPr>
          <a:xfrm>
            <a:off x="157317" y="1779638"/>
            <a:ext cx="9566786" cy="4100051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523440" y="5373360"/>
            <a:ext cx="3705480" cy="447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Verdana"/>
                <a:ea typeface="DejaVu Sans"/>
              </a:rPr>
              <a:t>Prof.: Ms. Paulo Barreto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latin typeface="Verdana"/>
                <a:ea typeface="DejaVu Sans"/>
              </a:rPr>
              <a:t>paulo.silva@unisal.br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595" name="CustomShape 2"/>
          <p:cNvSpPr/>
          <p:nvPr/>
        </p:nvSpPr>
        <p:spPr>
          <a:xfrm>
            <a:off x="0" y="6400800"/>
            <a:ext cx="6991560" cy="447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D0D0D"/>
                </a:solidFill>
                <a:latin typeface="Verdana"/>
                <a:ea typeface="DejaVu Sans"/>
              </a:rPr>
              <a:t>Curso: Engenharia da Computação</a:t>
            </a:r>
            <a:endParaRPr lang="pt-BR" sz="2000" b="0" strike="noStrike" spc="-1">
              <a:latin typeface="Arial"/>
            </a:endParaRPr>
          </a:p>
        </p:txBody>
      </p:sp>
      <p:pic>
        <p:nvPicPr>
          <p:cNvPr id="596" name="Picture 2" descr="Resultado de imagem para unisal edital"/>
          <p:cNvPicPr/>
          <p:nvPr/>
        </p:nvPicPr>
        <p:blipFill>
          <a:blip r:embed="rId3"/>
          <a:stretch/>
        </p:blipFill>
        <p:spPr>
          <a:xfrm>
            <a:off x="0" y="-33840"/>
            <a:ext cx="3071520" cy="1389240"/>
          </a:xfrm>
          <a:prstGeom prst="rect">
            <a:avLst/>
          </a:prstGeom>
          <a:ln w="0">
            <a:noFill/>
          </a:ln>
        </p:spPr>
      </p:pic>
      <p:sp>
        <p:nvSpPr>
          <p:cNvPr id="597" name="CustomShape 3"/>
          <p:cNvSpPr/>
          <p:nvPr/>
        </p:nvSpPr>
        <p:spPr>
          <a:xfrm>
            <a:off x="525313" y="4757760"/>
            <a:ext cx="2945015" cy="460211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latin typeface="Verdana"/>
                <a:ea typeface="DejaVu Sans"/>
              </a:rPr>
              <a:t>Aula: 22/10/2024</a:t>
            </a:r>
            <a:endParaRPr lang="pt-BR" sz="2400" b="0" strike="noStrike" spc="-1" dirty="0">
              <a:latin typeface="Arial"/>
            </a:endParaRPr>
          </a:p>
        </p:txBody>
      </p:sp>
      <p:sp>
        <p:nvSpPr>
          <p:cNvPr id="598" name="CustomShape 4"/>
          <p:cNvSpPr/>
          <p:nvPr/>
        </p:nvSpPr>
        <p:spPr>
          <a:xfrm>
            <a:off x="295920" y="3365640"/>
            <a:ext cx="6991560" cy="126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4E2968"/>
                </a:solidFill>
                <a:latin typeface="Calibri"/>
                <a:ea typeface="DejaVu Sans"/>
              </a:rPr>
              <a:t>Gestão Clássica de Projetos de Software</a:t>
            </a:r>
            <a:endParaRPr lang="pt-BR" sz="4400" b="0" strike="noStrike" spc="-1">
              <a:latin typeface="Arial"/>
            </a:endParaRPr>
          </a:p>
        </p:txBody>
      </p:sp>
      <p:pic>
        <p:nvPicPr>
          <p:cNvPr id="599" name="Picture 2" descr="O que é uma software house? - Blog"/>
          <p:cNvPicPr/>
          <p:nvPr/>
        </p:nvPicPr>
        <p:blipFill>
          <a:blip r:embed="rId4"/>
          <a:stretch/>
        </p:blipFill>
        <p:spPr>
          <a:xfrm>
            <a:off x="1540080" y="1480320"/>
            <a:ext cx="2458440" cy="1848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95000" y="274320"/>
            <a:ext cx="8914320" cy="11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marL="216000" indent="-21492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Elementos de um Projeto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495000" y="1600200"/>
            <a:ext cx="8914320" cy="452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Objetivo: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resultado final definido em termos de custos, qualidade e prazos dos resultados das atividades do projeto;</a:t>
            </a: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Complexidade: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muitas tarefas diferentes são necessárias para atingir os objetivos de um projeto;</a:t>
            </a:r>
            <a:endParaRPr lang="pt-BR" sz="32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32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Unicidade:</a:t>
            </a:r>
            <a:r>
              <a:rPr lang="pt-BR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um projeto é usualmente único, não um empreendimento repetitivo;</a:t>
            </a: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11810</TotalTime>
  <Words>3343</Words>
  <Application>Microsoft Office PowerPoint</Application>
  <PresentationFormat>Papel A4 (210 x 297 mm)</PresentationFormat>
  <Paragraphs>432</Paragraphs>
  <Slides>80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80</vt:i4>
      </vt:variant>
    </vt:vector>
  </HeadingPairs>
  <TitlesOfParts>
    <vt:vector size="94" baseType="lpstr">
      <vt:lpstr>Arial</vt:lpstr>
      <vt:lpstr>Calibri</vt:lpstr>
      <vt:lpstr>Franklin Gothic Medium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Barreto Barreto</dc:creator>
  <dc:description/>
  <cp:lastModifiedBy>PAULO CESAR B. DA SILVA</cp:lastModifiedBy>
  <cp:revision>125</cp:revision>
  <dcterms:created xsi:type="dcterms:W3CDTF">2013-09-14T14:46:35Z</dcterms:created>
  <dcterms:modified xsi:type="dcterms:W3CDTF">2024-10-22T21:54:30Z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LinksUpToDate">
    <vt:bool>false</vt:bool>
  </property>
  <property fmtid="{D5CDD505-2E9C-101B-9397-08002B2CF9AE}" pid="5" name="MMClips">
    <vt:i4>0</vt:i4>
  </property>
  <property fmtid="{D5CDD505-2E9C-101B-9397-08002B2CF9AE}" pid="6" name="Notes">
    <vt:i4>2</vt:i4>
  </property>
  <property fmtid="{D5CDD505-2E9C-101B-9397-08002B2CF9AE}" pid="7" name="PresentationFormat">
    <vt:lpwstr>Papel A4 (210 x 297 mm)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75</vt:i4>
  </property>
  <property fmtid="{D5CDD505-2E9C-101B-9397-08002B2CF9AE}" pid="11" name="_TemplateID">
    <vt:lpwstr>TC028952669991</vt:lpwstr>
  </property>
</Properties>
</file>